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8" d="100"/>
          <a:sy n="68" d="100"/>
        </p:scale>
        <p:origin x="616"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0FAB1AB-983D-409D-9C76-68D60B1AEB46}" type="datetimeFigureOut">
              <a:rPr lang="en-AU" smtClean="0"/>
              <a:t>26/08/2020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E03B9CD-E224-4F79-95F8-9861168D87E8}" type="slidenum">
              <a:rPr lang="en-AU" smtClean="0"/>
              <a:t>‹#›</a:t>
            </a:fld>
            <a:endParaRPr lang="en-AU"/>
          </a:p>
        </p:txBody>
      </p:sp>
    </p:spTree>
    <p:extLst>
      <p:ext uri="{BB962C8B-B14F-4D97-AF65-F5344CB8AC3E}">
        <p14:creationId xmlns:p14="http://schemas.microsoft.com/office/powerpoint/2010/main" val="3800752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FAB1AB-983D-409D-9C76-68D60B1AEB46}" type="datetimeFigureOut">
              <a:rPr lang="en-AU" smtClean="0"/>
              <a:t>26/08/2020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E03B9CD-E224-4F79-95F8-9861168D87E8}" type="slidenum">
              <a:rPr lang="en-AU" smtClean="0"/>
              <a:t>‹#›</a:t>
            </a:fld>
            <a:endParaRPr lang="en-AU"/>
          </a:p>
        </p:txBody>
      </p:sp>
    </p:spTree>
    <p:extLst>
      <p:ext uri="{BB962C8B-B14F-4D97-AF65-F5344CB8AC3E}">
        <p14:creationId xmlns:p14="http://schemas.microsoft.com/office/powerpoint/2010/main" val="16560315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FAB1AB-983D-409D-9C76-68D60B1AEB46}" type="datetimeFigureOut">
              <a:rPr lang="en-AU" smtClean="0"/>
              <a:t>26/08/2020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E03B9CD-E224-4F79-95F8-9861168D87E8}" type="slidenum">
              <a:rPr lang="en-AU" smtClean="0"/>
              <a:t>‹#›</a:t>
            </a:fld>
            <a:endParaRPr lang="en-AU"/>
          </a:p>
        </p:txBody>
      </p:sp>
    </p:spTree>
    <p:extLst>
      <p:ext uri="{BB962C8B-B14F-4D97-AF65-F5344CB8AC3E}">
        <p14:creationId xmlns:p14="http://schemas.microsoft.com/office/powerpoint/2010/main" val="898728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FAB1AB-983D-409D-9C76-68D60B1AEB46}" type="datetimeFigureOut">
              <a:rPr lang="en-AU" smtClean="0"/>
              <a:t>26/08/2020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E03B9CD-E224-4F79-95F8-9861168D87E8}" type="slidenum">
              <a:rPr lang="en-AU" smtClean="0"/>
              <a:t>‹#›</a:t>
            </a:fld>
            <a:endParaRPr lang="en-AU"/>
          </a:p>
        </p:txBody>
      </p:sp>
    </p:spTree>
    <p:extLst>
      <p:ext uri="{BB962C8B-B14F-4D97-AF65-F5344CB8AC3E}">
        <p14:creationId xmlns:p14="http://schemas.microsoft.com/office/powerpoint/2010/main" val="3043931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0FAB1AB-983D-409D-9C76-68D60B1AEB46}" type="datetimeFigureOut">
              <a:rPr lang="en-AU" smtClean="0"/>
              <a:t>26/08/2020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E03B9CD-E224-4F79-95F8-9861168D87E8}" type="slidenum">
              <a:rPr lang="en-AU" smtClean="0"/>
              <a:t>‹#›</a:t>
            </a:fld>
            <a:endParaRPr lang="en-AU"/>
          </a:p>
        </p:txBody>
      </p:sp>
    </p:spTree>
    <p:extLst>
      <p:ext uri="{BB962C8B-B14F-4D97-AF65-F5344CB8AC3E}">
        <p14:creationId xmlns:p14="http://schemas.microsoft.com/office/powerpoint/2010/main" val="1976374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0FAB1AB-983D-409D-9C76-68D60B1AEB46}" type="datetimeFigureOut">
              <a:rPr lang="en-AU" smtClean="0"/>
              <a:t>26/08/2020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E03B9CD-E224-4F79-95F8-9861168D87E8}" type="slidenum">
              <a:rPr lang="en-AU" smtClean="0"/>
              <a:t>‹#›</a:t>
            </a:fld>
            <a:endParaRPr lang="en-AU"/>
          </a:p>
        </p:txBody>
      </p:sp>
    </p:spTree>
    <p:extLst>
      <p:ext uri="{BB962C8B-B14F-4D97-AF65-F5344CB8AC3E}">
        <p14:creationId xmlns:p14="http://schemas.microsoft.com/office/powerpoint/2010/main" val="17690816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0FAB1AB-983D-409D-9C76-68D60B1AEB46}" type="datetimeFigureOut">
              <a:rPr lang="en-AU" smtClean="0"/>
              <a:t>26/08/2020</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BE03B9CD-E224-4F79-95F8-9861168D87E8}" type="slidenum">
              <a:rPr lang="en-AU" smtClean="0"/>
              <a:t>‹#›</a:t>
            </a:fld>
            <a:endParaRPr lang="en-AU"/>
          </a:p>
        </p:txBody>
      </p:sp>
    </p:spTree>
    <p:extLst>
      <p:ext uri="{BB962C8B-B14F-4D97-AF65-F5344CB8AC3E}">
        <p14:creationId xmlns:p14="http://schemas.microsoft.com/office/powerpoint/2010/main" val="11334794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0FAB1AB-983D-409D-9C76-68D60B1AEB46}" type="datetimeFigureOut">
              <a:rPr lang="en-AU" smtClean="0"/>
              <a:t>26/08/2020</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BE03B9CD-E224-4F79-95F8-9861168D87E8}" type="slidenum">
              <a:rPr lang="en-AU" smtClean="0"/>
              <a:t>‹#›</a:t>
            </a:fld>
            <a:endParaRPr lang="en-AU"/>
          </a:p>
        </p:txBody>
      </p:sp>
    </p:spTree>
    <p:extLst>
      <p:ext uri="{BB962C8B-B14F-4D97-AF65-F5344CB8AC3E}">
        <p14:creationId xmlns:p14="http://schemas.microsoft.com/office/powerpoint/2010/main" val="324401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FAB1AB-983D-409D-9C76-68D60B1AEB46}" type="datetimeFigureOut">
              <a:rPr lang="en-AU" smtClean="0"/>
              <a:t>26/08/2020</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BE03B9CD-E224-4F79-95F8-9861168D87E8}" type="slidenum">
              <a:rPr lang="en-AU" smtClean="0"/>
              <a:t>‹#›</a:t>
            </a:fld>
            <a:endParaRPr lang="en-AU"/>
          </a:p>
        </p:txBody>
      </p:sp>
    </p:spTree>
    <p:extLst>
      <p:ext uri="{BB962C8B-B14F-4D97-AF65-F5344CB8AC3E}">
        <p14:creationId xmlns:p14="http://schemas.microsoft.com/office/powerpoint/2010/main" val="2966853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0FAB1AB-983D-409D-9C76-68D60B1AEB46}" type="datetimeFigureOut">
              <a:rPr lang="en-AU" smtClean="0"/>
              <a:t>26/08/2020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E03B9CD-E224-4F79-95F8-9861168D87E8}" type="slidenum">
              <a:rPr lang="en-AU" smtClean="0"/>
              <a:t>‹#›</a:t>
            </a:fld>
            <a:endParaRPr lang="en-AU"/>
          </a:p>
        </p:txBody>
      </p:sp>
    </p:spTree>
    <p:extLst>
      <p:ext uri="{BB962C8B-B14F-4D97-AF65-F5344CB8AC3E}">
        <p14:creationId xmlns:p14="http://schemas.microsoft.com/office/powerpoint/2010/main" val="19796257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0FAB1AB-983D-409D-9C76-68D60B1AEB46}" type="datetimeFigureOut">
              <a:rPr lang="en-AU" smtClean="0"/>
              <a:t>26/08/2020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E03B9CD-E224-4F79-95F8-9861168D87E8}" type="slidenum">
              <a:rPr lang="en-AU" smtClean="0"/>
              <a:t>‹#›</a:t>
            </a:fld>
            <a:endParaRPr lang="en-AU"/>
          </a:p>
        </p:txBody>
      </p:sp>
    </p:spTree>
    <p:extLst>
      <p:ext uri="{BB962C8B-B14F-4D97-AF65-F5344CB8AC3E}">
        <p14:creationId xmlns:p14="http://schemas.microsoft.com/office/powerpoint/2010/main" val="21399768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FAB1AB-983D-409D-9C76-68D60B1AEB46}" type="datetimeFigureOut">
              <a:rPr lang="en-AU" smtClean="0"/>
              <a:t>26/08/2020</a:t>
            </a:fld>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03B9CD-E224-4F79-95F8-9861168D87E8}" type="slidenum">
              <a:rPr lang="en-AU" smtClean="0"/>
              <a:t>‹#›</a:t>
            </a:fld>
            <a:endParaRPr lang="en-AU"/>
          </a:p>
        </p:txBody>
      </p:sp>
    </p:spTree>
    <p:extLst>
      <p:ext uri="{BB962C8B-B14F-4D97-AF65-F5344CB8AC3E}">
        <p14:creationId xmlns:p14="http://schemas.microsoft.com/office/powerpoint/2010/main" val="3143209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514DCE7D-A0ED-474F-9891-D3532D8F0602}"/>
              </a:ext>
            </a:extLst>
          </p:cNvPr>
          <p:cNvGraphicFramePr>
            <a:graphicFrameLocks noChangeAspect="1"/>
          </p:cNvGraphicFramePr>
          <p:nvPr>
            <p:extLst>
              <p:ext uri="{D42A27DB-BD31-4B8C-83A1-F6EECF244321}">
                <p14:modId xmlns:p14="http://schemas.microsoft.com/office/powerpoint/2010/main" val="640851447"/>
              </p:ext>
            </p:extLst>
          </p:nvPr>
        </p:nvGraphicFramePr>
        <p:xfrm>
          <a:off x="3063711" y="735291"/>
          <a:ext cx="5081048" cy="6330101"/>
        </p:xfrm>
        <a:graphic>
          <a:graphicData uri="http://schemas.openxmlformats.org/presentationml/2006/ole">
            <mc:AlternateContent xmlns:mc="http://schemas.openxmlformats.org/markup-compatibility/2006">
              <mc:Choice xmlns:v="urn:schemas-microsoft-com:vml" Requires="v">
                <p:oleObj spid="_x0000_s1035" name="Document" r:id="rId3" imgW="5717562" imgH="8787541" progId="Word.Document.12">
                  <p:embed/>
                </p:oleObj>
              </mc:Choice>
              <mc:Fallback>
                <p:oleObj name="Document" r:id="rId3" imgW="5717562" imgH="8787541" progId="Word.Document.12">
                  <p:embed/>
                  <p:pic>
                    <p:nvPicPr>
                      <p:cNvPr id="0" name=""/>
                      <p:cNvPicPr/>
                      <p:nvPr/>
                    </p:nvPicPr>
                    <p:blipFill>
                      <a:blip r:embed="rId4"/>
                      <a:stretch>
                        <a:fillRect/>
                      </a:stretch>
                    </p:blipFill>
                    <p:spPr>
                      <a:xfrm>
                        <a:off x="3063711" y="735291"/>
                        <a:ext cx="5081048" cy="6330101"/>
                      </a:xfrm>
                      <a:prstGeom prst="rect">
                        <a:avLst/>
                      </a:prstGeom>
                    </p:spPr>
                  </p:pic>
                </p:oleObj>
              </mc:Fallback>
            </mc:AlternateContent>
          </a:graphicData>
        </a:graphic>
      </p:graphicFrame>
    </p:spTree>
    <p:extLst>
      <p:ext uri="{BB962C8B-B14F-4D97-AF65-F5344CB8AC3E}">
        <p14:creationId xmlns:p14="http://schemas.microsoft.com/office/powerpoint/2010/main" val="8815167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BFAAF6E-4348-476E-9899-CAF07D2A22AF}"/>
              </a:ext>
            </a:extLst>
          </p:cNvPr>
          <p:cNvSpPr/>
          <p:nvPr/>
        </p:nvSpPr>
        <p:spPr>
          <a:xfrm>
            <a:off x="3817855" y="254525"/>
            <a:ext cx="4722829" cy="492122"/>
          </a:xfrm>
          <a:prstGeom prst="rect">
            <a:avLst/>
          </a:prstGeom>
        </p:spPr>
        <p:txBody>
          <a:bodyPr wrap="square">
            <a:spAutoFit/>
          </a:bodyPr>
          <a:lstStyle/>
          <a:p>
            <a:pPr algn="ctr">
              <a:lnSpc>
                <a:spcPct val="115000"/>
              </a:lnSpc>
              <a:spcAft>
                <a:spcPts val="0"/>
              </a:spcAft>
            </a:pPr>
            <a:r>
              <a:rPr lang="en-AU" sz="2400" b="1" dirty="0">
                <a:latin typeface="Calibri" panose="020F0502020204030204" pitchFamily="34" charset="0"/>
                <a:ea typeface="Calibri" panose="020F0502020204030204" pitchFamily="34" charset="0"/>
                <a:cs typeface="Calibri" panose="020F0502020204030204" pitchFamily="34" charset="0"/>
              </a:rPr>
              <a:t>WHY ANXIETY SYMPTOMS OCCUR</a:t>
            </a:r>
            <a:endParaRPr lang="en-AU"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04CC9068-97C7-4F86-ACF2-E5E86B69AE10}"/>
              </a:ext>
            </a:extLst>
          </p:cNvPr>
          <p:cNvSpPr/>
          <p:nvPr/>
        </p:nvSpPr>
        <p:spPr>
          <a:xfrm>
            <a:off x="1696826" y="1084081"/>
            <a:ext cx="6429080" cy="400110"/>
          </a:xfrm>
          <a:prstGeom prst="rect">
            <a:avLst/>
          </a:prstGeom>
        </p:spPr>
        <p:txBody>
          <a:bodyPr wrap="square">
            <a:spAutoFit/>
          </a:bodyPr>
          <a:lstStyle/>
          <a:p>
            <a:pPr marL="342900" lvl="0" indent="-342900">
              <a:buFont typeface="Symbol" panose="05050102010706020507" pitchFamily="18" charset="2"/>
              <a:buChar char=""/>
            </a:pPr>
            <a:r>
              <a:rPr lang="en-AU" sz="2000" b="1" dirty="0">
                <a:ea typeface="Times New Roman" panose="02020603050405020304" pitchFamily="18" charset="0"/>
              </a:rPr>
              <a:t>RAPID HEARTBEAT AND BREATHING</a:t>
            </a:r>
            <a:r>
              <a:rPr lang="en-AU" sz="2000" dirty="0">
                <a:ea typeface="Times New Roman" panose="02020603050405020304" pitchFamily="18" charset="0"/>
              </a:rPr>
              <a:t>: </a:t>
            </a:r>
            <a:endParaRPr lang="en-AU" sz="2000" dirty="0">
              <a:effectLst/>
            </a:endParaRPr>
          </a:p>
        </p:txBody>
      </p:sp>
      <p:pic>
        <p:nvPicPr>
          <p:cNvPr id="4" name="Picture 3">
            <a:extLst>
              <a:ext uri="{FF2B5EF4-FFF2-40B4-BE49-F238E27FC236}">
                <a16:creationId xmlns:a16="http://schemas.microsoft.com/office/drawing/2014/main" id="{66FB488C-5DB4-4C5A-AB84-FB7065C13DB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942361" y="1935983"/>
            <a:ext cx="3040943" cy="2456907"/>
          </a:xfrm>
          <a:prstGeom prst="rect">
            <a:avLst/>
          </a:prstGeom>
          <a:noFill/>
          <a:ln>
            <a:noFill/>
          </a:ln>
        </p:spPr>
      </p:pic>
      <p:sp>
        <p:nvSpPr>
          <p:cNvPr id="5" name="Rectangle 4">
            <a:extLst>
              <a:ext uri="{FF2B5EF4-FFF2-40B4-BE49-F238E27FC236}">
                <a16:creationId xmlns:a16="http://schemas.microsoft.com/office/drawing/2014/main" id="{D7BF327B-407F-45DD-A781-5071145694CD}"/>
              </a:ext>
            </a:extLst>
          </p:cNvPr>
          <p:cNvSpPr/>
          <p:nvPr/>
        </p:nvSpPr>
        <p:spPr>
          <a:xfrm>
            <a:off x="1696825" y="3777486"/>
            <a:ext cx="7532017" cy="2473754"/>
          </a:xfrm>
          <a:prstGeom prst="rect">
            <a:avLst/>
          </a:prstGeom>
        </p:spPr>
        <p:txBody>
          <a:bodyPr wrap="square">
            <a:spAutoFit/>
          </a:bodyPr>
          <a:lstStyle/>
          <a:p>
            <a:pPr>
              <a:lnSpc>
                <a:spcPct val="115000"/>
              </a:lnSpc>
              <a:spcAft>
                <a:spcPts val="1000"/>
              </a:spcAft>
            </a:pPr>
            <a:endParaRPr lang="en-AU" b="1"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endParaRPr lang="en-AU" b="1"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endParaRPr lang="en-AU" b="1" dirty="0">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000"/>
              </a:spcAft>
            </a:pPr>
            <a:r>
              <a:rPr lang="en-AU" sz="2000" b="1" dirty="0">
                <a:latin typeface="Calibri" panose="020F0502020204030204" pitchFamily="34" charset="0"/>
                <a:ea typeface="Times New Roman" panose="02020603050405020304" pitchFamily="18" charset="0"/>
                <a:cs typeface="Times New Roman" panose="02020603050405020304" pitchFamily="18" charset="0"/>
              </a:rPr>
              <a:t>Heartbeat and respiration rates increase to ensure that the body has sufficient ENERGY and OXYGEN it needs to either run or fight in response to the danger.</a:t>
            </a:r>
            <a:endParaRPr lang="en-AU"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679276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9" name="Picture 378">
            <a:extLst>
              <a:ext uri="{FF2B5EF4-FFF2-40B4-BE49-F238E27FC236}">
                <a16:creationId xmlns:a16="http://schemas.microsoft.com/office/drawing/2014/main" id="{600343EF-C92A-4D93-BDD1-2571AC8452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2880" y="1397206"/>
            <a:ext cx="2786240" cy="284520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8">
            <a:extLst>
              <a:ext uri="{FF2B5EF4-FFF2-40B4-BE49-F238E27FC236}">
                <a16:creationId xmlns:a16="http://schemas.microsoft.com/office/drawing/2014/main" id="{EA1D5C01-7313-4600-AD75-4767AE20F755}"/>
              </a:ext>
            </a:extLst>
          </p:cNvPr>
          <p:cNvSpPr>
            <a:spLocks noChangeArrowheads="1"/>
          </p:cNvSpPr>
          <p:nvPr/>
        </p:nvSpPr>
        <p:spPr bwMode="auto">
          <a:xfrm>
            <a:off x="3610466" y="77299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AU" altLang="en-US" sz="1800" b="0" i="0" u="none" strike="noStrike" cap="none" normalizeH="0" baseline="0">
              <a:ln>
                <a:noFill/>
              </a:ln>
              <a:solidFill>
                <a:schemeClr val="tx1"/>
              </a:solidFill>
              <a:effectLst/>
              <a:latin typeface="Arial" panose="020B0604020202020204" pitchFamily="34" charset="0"/>
            </a:endParaRPr>
          </a:p>
        </p:txBody>
      </p:sp>
      <p:sp>
        <p:nvSpPr>
          <p:cNvPr id="9" name="Rectangle 9">
            <a:extLst>
              <a:ext uri="{FF2B5EF4-FFF2-40B4-BE49-F238E27FC236}">
                <a16:creationId xmlns:a16="http://schemas.microsoft.com/office/drawing/2014/main" id="{D830D36B-11B5-4517-A8F1-4BECD5E52067}"/>
              </a:ext>
            </a:extLst>
          </p:cNvPr>
          <p:cNvSpPr>
            <a:spLocks noChangeArrowheads="1"/>
          </p:cNvSpPr>
          <p:nvPr/>
        </p:nvSpPr>
        <p:spPr bwMode="auto">
          <a:xfrm>
            <a:off x="3791441" y="1230198"/>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AU"/>
          </a:p>
        </p:txBody>
      </p:sp>
      <p:sp>
        <p:nvSpPr>
          <p:cNvPr id="11" name="Rectangle 10">
            <a:extLst>
              <a:ext uri="{FF2B5EF4-FFF2-40B4-BE49-F238E27FC236}">
                <a16:creationId xmlns:a16="http://schemas.microsoft.com/office/drawing/2014/main" id="{39E880FA-F0C4-4693-9510-B49C5A91B66C}"/>
              </a:ext>
            </a:extLst>
          </p:cNvPr>
          <p:cNvSpPr>
            <a:spLocks noChangeArrowheads="1"/>
          </p:cNvSpPr>
          <p:nvPr/>
        </p:nvSpPr>
        <p:spPr bwMode="auto">
          <a:xfrm>
            <a:off x="2467895" y="713537"/>
            <a:ext cx="3795253" cy="40011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457200" algn="l"/>
              </a:tabLst>
            </a:pPr>
            <a:r>
              <a:rPr kumimoji="0" lang="en-AU" altLang="en-US" sz="2000" b="1" i="0" u="none" strike="noStrike" cap="none" normalizeH="0" baseline="0" dirty="0">
                <a:ln>
                  <a:noFill/>
                </a:ln>
                <a:solidFill>
                  <a:srgbClr val="222222"/>
                </a:solidFill>
                <a:effectLst/>
                <a:latin typeface="+mn-lt"/>
                <a:ea typeface="Times New Roman" panose="02020603050405020304" pitchFamily="18" charset="0"/>
                <a:cs typeface="Times New Roman" panose="02020603050405020304" pitchFamily="18" charset="0"/>
              </a:rPr>
              <a:t>P</a:t>
            </a:r>
            <a:r>
              <a:rPr kumimoji="0" lang="en-AU" altLang="en-US" sz="2000" b="1" i="0" u="none" strike="noStrike" cap="none" normalizeH="0" baseline="0" dirty="0">
                <a:ln>
                  <a:noFill/>
                </a:ln>
                <a:solidFill>
                  <a:schemeClr val="tx1"/>
                </a:solidFill>
                <a:effectLst/>
                <a:latin typeface="+mn-lt"/>
                <a:ea typeface="Times New Roman" panose="02020603050405020304" pitchFamily="18" charset="0"/>
                <a:cs typeface="Times New Roman" panose="02020603050405020304" pitchFamily="18" charset="0"/>
              </a:rPr>
              <a:t>ALE OR FLUSHED SKIN:</a:t>
            </a:r>
            <a:r>
              <a:rPr kumimoji="0" lang="en-AU" altLang="en-US" sz="2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endParaRPr kumimoji="0" lang="en-AU" altLang="en-US" sz="2000" b="0" i="0" u="none" strike="noStrike" cap="none" normalizeH="0" baseline="0" dirty="0">
              <a:ln>
                <a:noFill/>
              </a:ln>
              <a:solidFill>
                <a:schemeClr val="tx1"/>
              </a:solidFill>
              <a:effectLst/>
              <a:latin typeface="Arial" panose="020B0604020202020204" pitchFamily="34" charset="0"/>
            </a:endParaRPr>
          </a:p>
        </p:txBody>
      </p:sp>
      <p:sp>
        <p:nvSpPr>
          <p:cNvPr id="12" name="Rectangle 11">
            <a:extLst>
              <a:ext uri="{FF2B5EF4-FFF2-40B4-BE49-F238E27FC236}">
                <a16:creationId xmlns:a16="http://schemas.microsoft.com/office/drawing/2014/main" id="{AA797F67-0903-413C-B59C-3074421C687E}"/>
              </a:ext>
            </a:extLst>
          </p:cNvPr>
          <p:cNvSpPr/>
          <p:nvPr/>
        </p:nvSpPr>
        <p:spPr>
          <a:xfrm>
            <a:off x="3106994" y="4031226"/>
            <a:ext cx="6823588" cy="2380908"/>
          </a:xfrm>
          <a:prstGeom prst="rect">
            <a:avLst/>
          </a:prstGeom>
        </p:spPr>
        <p:txBody>
          <a:bodyPr wrap="square">
            <a:spAutoFit/>
          </a:bodyPr>
          <a:lstStyle/>
          <a:p>
            <a:pPr>
              <a:lnSpc>
                <a:spcPct val="115000"/>
              </a:lnSpc>
              <a:spcAft>
                <a:spcPts val="1000"/>
              </a:spcAft>
            </a:pPr>
            <a:endParaRPr lang="en-AU" b="1"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endParaRPr lang="en-AU" b="1"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en-AU" sz="2000" b="1" dirty="0">
                <a:latin typeface="Calibri" panose="020F0502020204030204" pitchFamily="34" charset="0"/>
                <a:ea typeface="Times New Roman" panose="02020603050405020304" pitchFamily="18" charset="0"/>
                <a:cs typeface="Times New Roman" panose="02020603050405020304" pitchFamily="18" charset="0"/>
              </a:rPr>
              <a:t>As blood flow increases to the MUSCLES, BRAIN, LEGS, and ARMS, the face may alternate between appearing pale as blood moves away to the limbs or flushed as blood rushes back to the head and brain. </a:t>
            </a:r>
            <a:endParaRPr lang="en-AU"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923952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3" name="Picture 379">
            <a:extLst>
              <a:ext uri="{FF2B5EF4-FFF2-40B4-BE49-F238E27FC236}">
                <a16:creationId xmlns:a16="http://schemas.microsoft.com/office/drawing/2014/main" id="{34C0AD95-ECE0-423B-BE86-013A672E12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59957" y="1314183"/>
            <a:ext cx="2676133" cy="277030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8">
            <a:extLst>
              <a:ext uri="{FF2B5EF4-FFF2-40B4-BE49-F238E27FC236}">
                <a16:creationId xmlns:a16="http://schemas.microsoft.com/office/drawing/2014/main" id="{6D3A479B-0E2F-4D4C-B960-3C025925057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AU" altLang="en-US" sz="1800" b="0" i="0" u="none" strike="noStrike" cap="none" normalizeH="0" baseline="0">
              <a:ln>
                <a:noFill/>
              </a:ln>
              <a:solidFill>
                <a:schemeClr val="tx1"/>
              </a:solidFill>
              <a:effectLst/>
              <a:latin typeface="Arial" panose="020B0604020202020204" pitchFamily="34" charset="0"/>
            </a:endParaRPr>
          </a:p>
        </p:txBody>
      </p:sp>
      <p:sp>
        <p:nvSpPr>
          <p:cNvPr id="7" name="Rectangle 9">
            <a:extLst>
              <a:ext uri="{FF2B5EF4-FFF2-40B4-BE49-F238E27FC236}">
                <a16:creationId xmlns:a16="http://schemas.microsoft.com/office/drawing/2014/main" id="{DD2AC94A-732E-4E29-908D-22C250170FB0}"/>
              </a:ext>
            </a:extLst>
          </p:cNvPr>
          <p:cNvSpPr>
            <a:spLocks noChangeArrowheads="1"/>
          </p:cNvSpPr>
          <p:nvPr/>
        </p:nvSpPr>
        <p:spPr bwMode="auto">
          <a:xfrm>
            <a:off x="457200" y="4572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AU"/>
          </a:p>
        </p:txBody>
      </p:sp>
      <p:sp>
        <p:nvSpPr>
          <p:cNvPr id="9" name="Rectangle 10">
            <a:extLst>
              <a:ext uri="{FF2B5EF4-FFF2-40B4-BE49-F238E27FC236}">
                <a16:creationId xmlns:a16="http://schemas.microsoft.com/office/drawing/2014/main" id="{EB1BB5B4-15B9-4BCA-BA7A-BF982851784E}"/>
              </a:ext>
            </a:extLst>
          </p:cNvPr>
          <p:cNvSpPr>
            <a:spLocks noChangeArrowheads="1"/>
          </p:cNvSpPr>
          <p:nvPr/>
        </p:nvSpPr>
        <p:spPr bwMode="auto">
          <a:xfrm>
            <a:off x="1998482" y="924806"/>
            <a:ext cx="2300141" cy="40011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80975" algn="l"/>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180975" algn="l"/>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180975" algn="l"/>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180975" algn="l"/>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180975" algn="l"/>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180975" algn="l"/>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180975" algn="l"/>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180975" algn="l"/>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180975" algn="l"/>
                <a:tab pos="457200" algn="l"/>
              </a:tabLst>
              <a:defRPr>
                <a:solidFill>
                  <a:schemeClr val="tx1"/>
                </a:solidFill>
                <a:latin typeface="Arial" panose="020B0604020202020204" pitchFamily="34" charset="0"/>
              </a:defRPr>
            </a:lvl9p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180975" algn="l"/>
                <a:tab pos="457200" algn="l"/>
              </a:tabLst>
            </a:pPr>
            <a:r>
              <a:rPr kumimoji="0" lang="en-AU" altLang="en-US" sz="2000" b="1" i="0" u="none" strike="noStrike" cap="none" normalizeH="0" baseline="0" dirty="0">
                <a:ln>
                  <a:noFill/>
                </a:ln>
                <a:solidFill>
                  <a:schemeClr val="tx1"/>
                </a:solidFill>
                <a:effectLst/>
                <a:latin typeface="+mn-lt"/>
                <a:ea typeface="Times New Roman" panose="02020603050405020304" pitchFamily="18" charset="0"/>
                <a:cs typeface="Times New Roman" panose="02020603050405020304" pitchFamily="18" charset="0"/>
              </a:rPr>
              <a:t>DILATED PUPILS: </a:t>
            </a:r>
            <a:endParaRPr kumimoji="0" lang="en-AU" altLang="en-US" sz="2000" b="0" i="0" u="none" strike="noStrike" cap="none" normalizeH="0" baseline="0" dirty="0">
              <a:ln>
                <a:noFill/>
              </a:ln>
              <a:solidFill>
                <a:schemeClr val="tx1"/>
              </a:solidFill>
              <a:effectLst/>
              <a:latin typeface="+mn-lt"/>
            </a:endParaRPr>
          </a:p>
        </p:txBody>
      </p:sp>
      <p:sp>
        <p:nvSpPr>
          <p:cNvPr id="10" name="Rectangle 9">
            <a:extLst>
              <a:ext uri="{FF2B5EF4-FFF2-40B4-BE49-F238E27FC236}">
                <a16:creationId xmlns:a16="http://schemas.microsoft.com/office/drawing/2014/main" id="{302E2AFE-9E35-48EE-9ED7-B8D2F4C6F7DE}"/>
              </a:ext>
            </a:extLst>
          </p:cNvPr>
          <p:cNvSpPr/>
          <p:nvPr/>
        </p:nvSpPr>
        <p:spPr>
          <a:xfrm>
            <a:off x="2639506" y="4591856"/>
            <a:ext cx="6711886" cy="1487330"/>
          </a:xfrm>
          <a:prstGeom prst="rect">
            <a:avLst/>
          </a:prstGeom>
        </p:spPr>
        <p:txBody>
          <a:bodyPr wrap="square">
            <a:spAutoFit/>
          </a:bodyPr>
          <a:lstStyle/>
          <a:p>
            <a:pPr>
              <a:lnSpc>
                <a:spcPct val="115000"/>
              </a:lnSpc>
              <a:spcAft>
                <a:spcPts val="1000"/>
              </a:spcAft>
            </a:pPr>
            <a:r>
              <a:rPr lang="en-AU" sz="2000" b="1" dirty="0">
                <a:latin typeface="Calibri" panose="020F0502020204030204" pitchFamily="34" charset="0"/>
                <a:ea typeface="Times New Roman" panose="02020603050405020304" pitchFamily="18" charset="0"/>
                <a:cs typeface="Times New Roman" panose="02020603050405020304" pitchFamily="18" charset="0"/>
              </a:rPr>
              <a:t>Dilation of the pupils allows more light into the eyes and results in BETTER VISION of the surroundings. This allows in more VISUAL INFORMATION to process the best action for self-preservation.</a:t>
            </a:r>
            <a:endParaRPr lang="en-AU"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055174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80">
            <a:extLst>
              <a:ext uri="{FF2B5EF4-FFF2-40B4-BE49-F238E27FC236}">
                <a16:creationId xmlns:a16="http://schemas.microsoft.com/office/drawing/2014/main" id="{4734A737-9A5A-40B7-8B6D-20B20FF12B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3352" y="1384912"/>
            <a:ext cx="3582870" cy="2923136"/>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189">
            <a:extLst>
              <a:ext uri="{FF2B5EF4-FFF2-40B4-BE49-F238E27FC236}">
                <a16:creationId xmlns:a16="http://schemas.microsoft.com/office/drawing/2014/main" id="{D42496C1-5080-4819-A8BE-0B1DC20A6BE9}"/>
              </a:ext>
            </a:extLst>
          </p:cNvPr>
          <p:cNvSpPr txBox="1"/>
          <p:nvPr/>
        </p:nvSpPr>
        <p:spPr>
          <a:xfrm>
            <a:off x="3764097" y="6296905"/>
            <a:ext cx="570424" cy="816633"/>
          </a:xfrm>
          <a:prstGeom prst="rect">
            <a:avLst/>
          </a:prstGeom>
          <a:solidFill>
            <a:sysClr val="window" lastClr="FFFFFF"/>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endParaRPr lang="en-AU" sz="1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3">
            <a:extLst>
              <a:ext uri="{FF2B5EF4-FFF2-40B4-BE49-F238E27FC236}">
                <a16:creationId xmlns:a16="http://schemas.microsoft.com/office/drawing/2014/main" id="{25CA0684-9E06-41A8-9B97-BBE9DE3BBBA9}"/>
              </a:ext>
            </a:extLst>
          </p:cNvPr>
          <p:cNvSpPr>
            <a:spLocks noChangeArrowheads="1"/>
          </p:cNvSpPr>
          <p:nvPr/>
        </p:nvSpPr>
        <p:spPr bwMode="auto">
          <a:xfrm>
            <a:off x="1602556" y="0"/>
            <a:ext cx="2288848" cy="150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AU" altLang="en-US" sz="1800" b="0" i="0" u="none" strike="noStrike" cap="none" normalizeH="0" baseline="0">
              <a:ln>
                <a:noFill/>
              </a:ln>
              <a:solidFill>
                <a:schemeClr val="tx1"/>
              </a:solidFill>
              <a:effectLst/>
              <a:latin typeface="Arial" panose="020B0604020202020204" pitchFamily="34" charset="0"/>
            </a:endParaRPr>
          </a:p>
        </p:txBody>
      </p:sp>
      <p:sp>
        <p:nvSpPr>
          <p:cNvPr id="5" name="Rectangle 5">
            <a:extLst>
              <a:ext uri="{FF2B5EF4-FFF2-40B4-BE49-F238E27FC236}">
                <a16:creationId xmlns:a16="http://schemas.microsoft.com/office/drawing/2014/main" id="{C0E1F140-7E69-4F19-952B-086DE6BC3A62}"/>
              </a:ext>
            </a:extLst>
          </p:cNvPr>
          <p:cNvSpPr>
            <a:spLocks noChangeArrowheads="1"/>
          </p:cNvSpPr>
          <p:nvPr/>
        </p:nvSpPr>
        <p:spPr bwMode="auto">
          <a:xfrm>
            <a:off x="1734532" y="1717222"/>
            <a:ext cx="2029565" cy="40011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69875" algn="l"/>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269875" algn="l"/>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269875" algn="l"/>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269875" algn="l"/>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269875" algn="l"/>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269875" algn="l"/>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269875" algn="l"/>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269875" algn="l"/>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269875" algn="l"/>
                <a:tab pos="457200" algn="l"/>
              </a:tabLst>
              <a:defRPr>
                <a:solidFill>
                  <a:schemeClr val="tx1"/>
                </a:solidFill>
                <a:latin typeface="Arial" panose="020B0604020202020204" pitchFamily="34" charset="0"/>
              </a:defRPr>
            </a:lvl9p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269875" algn="l"/>
                <a:tab pos="457200" algn="l"/>
              </a:tabLst>
            </a:pPr>
            <a:r>
              <a:rPr kumimoji="0" lang="en-AU" altLang="en-US" sz="2000" b="1" i="0" u="none" strike="noStrike" cap="none" normalizeH="0" baseline="0" dirty="0">
                <a:ln>
                  <a:noFill/>
                </a:ln>
                <a:solidFill>
                  <a:schemeClr val="tx1"/>
                </a:solidFill>
                <a:effectLst/>
                <a:latin typeface="+mn-lt"/>
                <a:ea typeface="Times New Roman" panose="02020603050405020304" pitchFamily="18" charset="0"/>
                <a:cs typeface="Times New Roman" panose="02020603050405020304" pitchFamily="18" charset="0"/>
              </a:rPr>
              <a:t>TREMBLING:</a:t>
            </a:r>
            <a:r>
              <a:rPr kumimoji="0" lang="en-AU" altLang="en-US" sz="18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endParaRPr kumimoji="0" lang="en-AU"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5">
            <a:extLst>
              <a:ext uri="{FF2B5EF4-FFF2-40B4-BE49-F238E27FC236}">
                <a16:creationId xmlns:a16="http://schemas.microsoft.com/office/drawing/2014/main" id="{B6E77E02-BCC8-4611-A8C2-6C3788069EFF}"/>
              </a:ext>
            </a:extLst>
          </p:cNvPr>
          <p:cNvSpPr/>
          <p:nvPr/>
        </p:nvSpPr>
        <p:spPr>
          <a:xfrm>
            <a:off x="3739299" y="5178812"/>
            <a:ext cx="4713402" cy="1133387"/>
          </a:xfrm>
          <a:prstGeom prst="rect">
            <a:avLst/>
          </a:prstGeom>
        </p:spPr>
        <p:txBody>
          <a:bodyPr wrap="square">
            <a:spAutoFit/>
          </a:bodyPr>
          <a:lstStyle/>
          <a:p>
            <a:pPr>
              <a:lnSpc>
                <a:spcPct val="115000"/>
              </a:lnSpc>
              <a:spcAft>
                <a:spcPts val="1000"/>
              </a:spcAft>
            </a:pPr>
            <a:r>
              <a:rPr lang="en-AU" sz="2000" b="1" dirty="0">
                <a:latin typeface="Calibri" panose="020F0502020204030204" pitchFamily="34" charset="0"/>
                <a:ea typeface="Times New Roman" panose="02020603050405020304" pitchFamily="18" charset="0"/>
                <a:cs typeface="Times New Roman" panose="02020603050405020304" pitchFamily="18" charset="0"/>
              </a:rPr>
              <a:t>MUSCLES become tense so as to be primed for action. This tension can result in TREMBLING or SHAKING.</a:t>
            </a:r>
            <a:endParaRPr lang="en-AU"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540885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4F32FB6-C555-4760-A322-3D07FA7D5AF7}"/>
              </a:ext>
            </a:extLst>
          </p:cNvPr>
          <p:cNvSpPr/>
          <p:nvPr/>
        </p:nvSpPr>
        <p:spPr>
          <a:xfrm>
            <a:off x="3704735" y="245097"/>
            <a:ext cx="3864874" cy="425501"/>
          </a:xfrm>
          <a:prstGeom prst="rect">
            <a:avLst/>
          </a:prstGeom>
        </p:spPr>
        <p:txBody>
          <a:bodyPr wrap="square">
            <a:spAutoFit/>
          </a:bodyPr>
          <a:lstStyle/>
          <a:p>
            <a:pPr algn="ctr">
              <a:lnSpc>
                <a:spcPct val="115000"/>
              </a:lnSpc>
              <a:spcAft>
                <a:spcPts val="1000"/>
              </a:spcAft>
            </a:pPr>
            <a:r>
              <a:rPr lang="en-AU" sz="2000" b="1" dirty="0">
                <a:latin typeface="Calibri" panose="020F0502020204030204" pitchFamily="34" charset="0"/>
                <a:ea typeface="Calibri" panose="020F0502020204030204" pitchFamily="34" charset="0"/>
                <a:cs typeface="Times New Roman" panose="02020603050405020304" pitchFamily="18" charset="0"/>
              </a:rPr>
              <a:t>GETTING STUCK ON ANXIETY</a:t>
            </a:r>
            <a:endParaRPr lang="en-AU"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12F9443E-8BEF-4AC2-855F-38608F270DF1}"/>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2036190" y="1508289"/>
            <a:ext cx="7503736" cy="4703975"/>
          </a:xfrm>
          <a:prstGeom prst="rect">
            <a:avLst/>
          </a:prstGeom>
        </p:spPr>
      </p:pic>
    </p:spTree>
    <p:extLst>
      <p:ext uri="{BB962C8B-B14F-4D97-AF65-F5344CB8AC3E}">
        <p14:creationId xmlns:p14="http://schemas.microsoft.com/office/powerpoint/2010/main" val="25096355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E2BEECC-3E61-45F1-82AB-75FEABD5280D}"/>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913640" y="961535"/>
            <a:ext cx="8125905" cy="5033912"/>
          </a:xfrm>
          <a:prstGeom prst="rect">
            <a:avLst/>
          </a:prstGeom>
        </p:spPr>
      </p:pic>
    </p:spTree>
    <p:extLst>
      <p:ext uri="{BB962C8B-B14F-4D97-AF65-F5344CB8AC3E}">
        <p14:creationId xmlns:p14="http://schemas.microsoft.com/office/powerpoint/2010/main" val="39770428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72BF0C1-5E7D-4FB4-9C44-C93F676AA30F}"/>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545995" y="1854108"/>
            <a:ext cx="2900930" cy="3262905"/>
          </a:xfrm>
          <a:prstGeom prst="rect">
            <a:avLst/>
          </a:prstGeom>
        </p:spPr>
      </p:pic>
      <p:sp>
        <p:nvSpPr>
          <p:cNvPr id="4" name="Rectangle 3">
            <a:extLst>
              <a:ext uri="{FF2B5EF4-FFF2-40B4-BE49-F238E27FC236}">
                <a16:creationId xmlns:a16="http://schemas.microsoft.com/office/drawing/2014/main" id="{422B322F-47F6-4A3C-B1E2-4B595A5FFE95}"/>
              </a:ext>
            </a:extLst>
          </p:cNvPr>
          <p:cNvSpPr/>
          <p:nvPr/>
        </p:nvSpPr>
        <p:spPr>
          <a:xfrm>
            <a:off x="1545996" y="5398640"/>
            <a:ext cx="8314441" cy="710707"/>
          </a:xfrm>
          <a:prstGeom prst="rect">
            <a:avLst/>
          </a:prstGeom>
        </p:spPr>
        <p:txBody>
          <a:bodyPr wrap="square">
            <a:spAutoFit/>
          </a:bodyPr>
          <a:lstStyle/>
          <a:p>
            <a:pPr>
              <a:lnSpc>
                <a:spcPct val="115000"/>
              </a:lnSpc>
              <a:spcAft>
                <a:spcPts val="0"/>
              </a:spcAft>
            </a:pPr>
            <a:r>
              <a:rPr lang="en-AU" b="1" dirty="0">
                <a:latin typeface="Calibri" panose="020F0502020204030204" pitchFamily="34" charset="0"/>
                <a:ea typeface="Calibri" panose="020F0502020204030204" pitchFamily="34" charset="0"/>
                <a:cs typeface="Calibri" panose="020F0502020204030204" pitchFamily="34" charset="0"/>
              </a:rPr>
              <a:t>Instead of dealing with                              			…you stay FIXATED on</a:t>
            </a:r>
            <a:endParaRPr lang="en-AU"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AU" b="1" dirty="0">
                <a:latin typeface="Calibri" panose="020F0502020204030204" pitchFamily="34" charset="0"/>
                <a:ea typeface="Calibri" panose="020F0502020204030204" pitchFamily="34" charset="0"/>
                <a:cs typeface="Calibri" panose="020F0502020204030204" pitchFamily="34" charset="0"/>
              </a:rPr>
              <a:t>     the PROBLEM…                                       			the ANXIETY…</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D29877A9-F418-4116-84EF-D3D4AF24BD79}"/>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6441034" y="1676740"/>
            <a:ext cx="2900930" cy="3440273"/>
          </a:xfrm>
          <a:prstGeom prst="rect">
            <a:avLst/>
          </a:prstGeom>
        </p:spPr>
      </p:pic>
      <p:sp>
        <p:nvSpPr>
          <p:cNvPr id="6" name="Rectangle 5">
            <a:extLst>
              <a:ext uri="{FF2B5EF4-FFF2-40B4-BE49-F238E27FC236}">
                <a16:creationId xmlns:a16="http://schemas.microsoft.com/office/drawing/2014/main" id="{673EC40A-1546-42CA-B9B1-498E9DC04984}"/>
              </a:ext>
            </a:extLst>
          </p:cNvPr>
          <p:cNvSpPr/>
          <p:nvPr/>
        </p:nvSpPr>
        <p:spPr>
          <a:xfrm>
            <a:off x="1615124" y="820132"/>
            <a:ext cx="8094483" cy="710707"/>
          </a:xfrm>
          <a:prstGeom prst="rect">
            <a:avLst/>
          </a:prstGeom>
        </p:spPr>
        <p:txBody>
          <a:bodyPr wrap="square">
            <a:spAutoFit/>
          </a:bodyPr>
          <a:lstStyle/>
          <a:p>
            <a:pPr>
              <a:lnSpc>
                <a:spcPct val="115000"/>
              </a:lnSpc>
              <a:spcAft>
                <a:spcPts val="0"/>
              </a:spcAft>
            </a:pPr>
            <a:r>
              <a:rPr lang="en-AU" b="1" dirty="0">
                <a:latin typeface="Calibri" panose="020F0502020204030204" pitchFamily="34" charset="0"/>
                <a:ea typeface="Calibri" panose="020F0502020204030204" pitchFamily="34" charset="0"/>
                <a:cs typeface="Calibri" panose="020F0502020204030204" pitchFamily="34" charset="0"/>
              </a:rPr>
              <a:t>	You have a PROBLEM.                                  			You feel ANXIOUS</a:t>
            </a:r>
            <a:endParaRPr lang="en-AU"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AU" b="1" dirty="0">
                <a:latin typeface="Calibri" panose="020F0502020204030204" pitchFamily="34" charset="0"/>
                <a:ea typeface="Calibri" panose="020F0502020204030204" pitchFamily="34" charset="0"/>
                <a:cs typeface="Calibri" panose="020F0502020204030204" pitchFamily="34" charset="0"/>
              </a:rPr>
              <a:t>                                                                         				about the problem</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473693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92DC13F-0D2C-4EF8-98E5-5A10C1344014}"/>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753385" y="1847958"/>
            <a:ext cx="3101419" cy="3129394"/>
          </a:xfrm>
          <a:prstGeom prst="rect">
            <a:avLst/>
          </a:prstGeom>
        </p:spPr>
      </p:pic>
      <p:pic>
        <p:nvPicPr>
          <p:cNvPr id="3" name="Picture 2">
            <a:extLst>
              <a:ext uri="{FF2B5EF4-FFF2-40B4-BE49-F238E27FC236}">
                <a16:creationId xmlns:a16="http://schemas.microsoft.com/office/drawing/2014/main" id="{FB069F68-93F4-432F-B881-BA401C7AB813}"/>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6004874" y="1847959"/>
            <a:ext cx="3101419" cy="3129394"/>
          </a:xfrm>
          <a:prstGeom prst="rect">
            <a:avLst/>
          </a:prstGeom>
        </p:spPr>
      </p:pic>
      <p:sp>
        <p:nvSpPr>
          <p:cNvPr id="4" name="Rectangle 3">
            <a:extLst>
              <a:ext uri="{FF2B5EF4-FFF2-40B4-BE49-F238E27FC236}">
                <a16:creationId xmlns:a16="http://schemas.microsoft.com/office/drawing/2014/main" id="{20C8DE82-1962-4547-A90C-0367E1BF8BD7}"/>
              </a:ext>
            </a:extLst>
          </p:cNvPr>
          <p:cNvSpPr/>
          <p:nvPr/>
        </p:nvSpPr>
        <p:spPr>
          <a:xfrm>
            <a:off x="3465956" y="5608949"/>
            <a:ext cx="4377145" cy="392159"/>
          </a:xfrm>
          <a:prstGeom prst="rect">
            <a:avLst/>
          </a:prstGeom>
        </p:spPr>
        <p:txBody>
          <a:bodyPr wrap="square">
            <a:spAutoFit/>
          </a:bodyPr>
          <a:lstStyle/>
          <a:p>
            <a:pPr>
              <a:lnSpc>
                <a:spcPct val="115000"/>
              </a:lnSpc>
              <a:spcAft>
                <a:spcPts val="1000"/>
              </a:spcAft>
            </a:pPr>
            <a:r>
              <a:rPr lang="en-AU" b="1" dirty="0">
                <a:latin typeface="Calibri" panose="020F0502020204030204" pitchFamily="34" charset="0"/>
                <a:ea typeface="Calibri" panose="020F0502020204030204" pitchFamily="34" charset="0"/>
                <a:cs typeface="Times New Roman" panose="02020603050405020304" pitchFamily="18" charset="0"/>
              </a:rPr>
              <a:t>… which then becomes THE problem!</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938389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ED7966D-9167-4EA6-88D5-26D7CFE3B083}"/>
              </a:ext>
            </a:extLst>
          </p:cNvPr>
          <p:cNvSpPr/>
          <p:nvPr/>
        </p:nvSpPr>
        <p:spPr>
          <a:xfrm>
            <a:off x="4523478" y="359732"/>
            <a:ext cx="1957267" cy="369332"/>
          </a:xfrm>
          <a:prstGeom prst="rect">
            <a:avLst/>
          </a:prstGeom>
        </p:spPr>
        <p:txBody>
          <a:bodyPr wrap="none">
            <a:spAutoFit/>
          </a:bodyPr>
          <a:lstStyle/>
          <a:p>
            <a:r>
              <a:rPr lang="en-AU" b="1" dirty="0">
                <a:latin typeface="Calibri" panose="020F0502020204030204" pitchFamily="34" charset="0"/>
                <a:ea typeface="Calibri" panose="020F0502020204030204" pitchFamily="34" charset="0"/>
                <a:cs typeface="Times New Roman" panose="02020603050405020304" pitchFamily="18" charset="0"/>
              </a:rPr>
              <a:t>THE COST OF FEAR</a:t>
            </a:r>
            <a:endParaRPr lang="en-AU" dirty="0"/>
          </a:p>
        </p:txBody>
      </p:sp>
      <p:sp>
        <p:nvSpPr>
          <p:cNvPr id="4" name="Rectangle 3">
            <a:extLst>
              <a:ext uri="{FF2B5EF4-FFF2-40B4-BE49-F238E27FC236}">
                <a16:creationId xmlns:a16="http://schemas.microsoft.com/office/drawing/2014/main" id="{D34932B3-AC58-48C5-8105-3D02A3022F5D}"/>
              </a:ext>
            </a:extLst>
          </p:cNvPr>
          <p:cNvSpPr/>
          <p:nvPr/>
        </p:nvSpPr>
        <p:spPr>
          <a:xfrm>
            <a:off x="3229597" y="1019609"/>
            <a:ext cx="4545027" cy="369332"/>
          </a:xfrm>
          <a:prstGeom prst="rect">
            <a:avLst/>
          </a:prstGeom>
        </p:spPr>
        <p:txBody>
          <a:bodyPr wrap="none">
            <a:spAutoFit/>
          </a:bodyPr>
          <a:lstStyle/>
          <a:p>
            <a:r>
              <a:rPr lang="en-AU" b="1" dirty="0">
                <a:latin typeface="Calibri" panose="020F0502020204030204" pitchFamily="34" charset="0"/>
                <a:ea typeface="Calibri" panose="020F0502020204030204" pitchFamily="34" charset="0"/>
                <a:cs typeface="Times New Roman" panose="02020603050405020304" pitchFamily="18" charset="0"/>
              </a:rPr>
              <a:t>Lets’ look at those ANXIETY SYMPTOMS again</a:t>
            </a:r>
            <a:endParaRPr lang="en-AU" dirty="0"/>
          </a:p>
        </p:txBody>
      </p:sp>
      <p:pic>
        <p:nvPicPr>
          <p:cNvPr id="5" name="Picture 4">
            <a:extLst>
              <a:ext uri="{FF2B5EF4-FFF2-40B4-BE49-F238E27FC236}">
                <a16:creationId xmlns:a16="http://schemas.microsoft.com/office/drawing/2014/main" id="{8478CB13-DBA9-42E9-ACED-C2C0E7E7DCE0}"/>
              </a:ext>
            </a:extLst>
          </p:cNvPr>
          <p:cNvPicPr/>
          <p:nvPr/>
        </p:nvPicPr>
        <p:blipFill>
          <a:blip r:embed="rId2">
            <a:extLst>
              <a:ext uri="{28A0092B-C50C-407E-A947-70E740481C1C}">
                <a14:useLocalDpi xmlns:a14="http://schemas.microsoft.com/office/drawing/2010/main" val="0"/>
              </a:ext>
            </a:extLst>
          </a:blip>
          <a:stretch>
            <a:fillRect/>
          </a:stretch>
        </p:blipFill>
        <p:spPr>
          <a:xfrm>
            <a:off x="3229597" y="2045617"/>
            <a:ext cx="4545027" cy="4251489"/>
          </a:xfrm>
          <a:prstGeom prst="rect">
            <a:avLst/>
          </a:prstGeom>
        </p:spPr>
      </p:pic>
      <p:sp>
        <p:nvSpPr>
          <p:cNvPr id="6" name="Rectangle 5">
            <a:extLst>
              <a:ext uri="{FF2B5EF4-FFF2-40B4-BE49-F238E27FC236}">
                <a16:creationId xmlns:a16="http://schemas.microsoft.com/office/drawing/2014/main" id="{DF77F6DD-6CF7-456C-9503-AB2457544FD2}"/>
              </a:ext>
            </a:extLst>
          </p:cNvPr>
          <p:cNvSpPr/>
          <p:nvPr/>
        </p:nvSpPr>
        <p:spPr>
          <a:xfrm>
            <a:off x="8168366" y="3148832"/>
            <a:ext cx="1964897" cy="1191801"/>
          </a:xfrm>
          <a:prstGeom prst="rect">
            <a:avLst/>
          </a:prstGeom>
        </p:spPr>
        <p:txBody>
          <a:bodyPr wrap="none">
            <a:spAutoFit/>
          </a:bodyPr>
          <a:lstStyle/>
          <a:p>
            <a:pPr>
              <a:lnSpc>
                <a:spcPct val="115000"/>
              </a:lnSpc>
              <a:spcAft>
                <a:spcPts val="1000"/>
              </a:spcAft>
            </a:pPr>
            <a:r>
              <a:rPr lang="en-AU" sz="6600" b="1" dirty="0">
                <a:latin typeface="Adobe Gothic Std B"/>
                <a:ea typeface="Calibri" panose="020F0502020204030204" pitchFamily="34" charset="0"/>
                <a:cs typeface="Times New Roman" panose="02020603050405020304" pitchFamily="18" charset="0"/>
              </a:rPr>
              <a:t>FEAR</a:t>
            </a:r>
            <a:endParaRPr lang="en-AU" sz="6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746262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C0D76A6-D04E-4D70-A4C4-F7EC1857F4EB}"/>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575036" y="1020011"/>
            <a:ext cx="3517392" cy="4494669"/>
          </a:xfrm>
          <a:prstGeom prst="rect">
            <a:avLst/>
          </a:prstGeom>
        </p:spPr>
      </p:pic>
      <p:sp>
        <p:nvSpPr>
          <p:cNvPr id="4" name="Rectangle 3">
            <a:extLst>
              <a:ext uri="{FF2B5EF4-FFF2-40B4-BE49-F238E27FC236}">
                <a16:creationId xmlns:a16="http://schemas.microsoft.com/office/drawing/2014/main" id="{D0BEA818-24AC-46B6-99B4-D0C15B217A19}"/>
              </a:ext>
            </a:extLst>
          </p:cNvPr>
          <p:cNvSpPr/>
          <p:nvPr/>
        </p:nvSpPr>
        <p:spPr>
          <a:xfrm>
            <a:off x="4659983" y="682633"/>
            <a:ext cx="4194927" cy="2030299"/>
          </a:xfrm>
          <a:prstGeom prst="rect">
            <a:avLst/>
          </a:prstGeom>
        </p:spPr>
        <p:txBody>
          <a:bodyPr wrap="square">
            <a:spAutoFit/>
          </a:bodyPr>
          <a:lstStyle/>
          <a:p>
            <a:pPr>
              <a:lnSpc>
                <a:spcPct val="115000"/>
              </a:lnSpc>
              <a:spcAft>
                <a:spcPts val="1000"/>
              </a:spcAft>
            </a:pPr>
            <a:r>
              <a:rPr lang="en-AU" sz="2400" b="1" dirty="0">
                <a:latin typeface="Calibri" panose="020F0502020204030204" pitchFamily="34" charset="0"/>
                <a:ea typeface="Calibri" panose="020F0502020204030204" pitchFamily="34" charset="0"/>
                <a:cs typeface="Times New Roman" panose="02020603050405020304" pitchFamily="18" charset="0"/>
              </a:rPr>
              <a:t>UNHEALTHY FEAR</a:t>
            </a:r>
            <a:endParaRPr lang="en-AU"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en-AU" b="1" dirty="0">
                <a:latin typeface="Calibri" panose="020F0502020204030204" pitchFamily="34" charset="0"/>
                <a:ea typeface="Calibri" panose="020F0502020204030204" pitchFamily="34" charset="0"/>
                <a:cs typeface="Calibri" panose="020F0502020204030204" pitchFamily="34" charset="0"/>
              </a:rPr>
              <a:t>CATASTROPHISING</a:t>
            </a:r>
            <a:endParaRPr lang="en-AU" dirty="0"/>
          </a:p>
          <a:p>
            <a:pPr marL="342900" lvl="0" indent="-342900">
              <a:spcAft>
                <a:spcPts val="0"/>
              </a:spcAft>
              <a:buFont typeface="Symbol" panose="05050102010706020507" pitchFamily="18" charset="2"/>
              <a:buChar char=""/>
            </a:pPr>
            <a:r>
              <a:rPr lang="en-AU" b="1" dirty="0">
                <a:latin typeface="Calibri" panose="020F0502020204030204" pitchFamily="34" charset="0"/>
                <a:ea typeface="Calibri" panose="020F0502020204030204" pitchFamily="34" charset="0"/>
                <a:cs typeface="Calibri" panose="020F0502020204030204" pitchFamily="34" charset="0"/>
              </a:rPr>
              <a:t>EXCESSIVE WORRYING</a:t>
            </a:r>
            <a:endParaRPr lang="en-AU" dirty="0"/>
          </a:p>
          <a:p>
            <a:pPr marL="342900" lvl="0" indent="-342900">
              <a:spcAft>
                <a:spcPts val="0"/>
              </a:spcAft>
              <a:buFont typeface="Symbol" panose="05050102010706020507" pitchFamily="18" charset="2"/>
              <a:buChar char=""/>
            </a:pPr>
            <a:r>
              <a:rPr lang="en-AU" b="1" dirty="0">
                <a:latin typeface="Calibri" panose="020F0502020204030204" pitchFamily="34" charset="0"/>
                <a:ea typeface="Calibri" panose="020F0502020204030204" pitchFamily="34" charset="0"/>
                <a:cs typeface="Calibri" panose="020F0502020204030204" pitchFamily="34" charset="0"/>
              </a:rPr>
              <a:t>FEARFUL PROJECTIONS</a:t>
            </a:r>
            <a:endParaRPr lang="en-AU" dirty="0"/>
          </a:p>
          <a:p>
            <a:pPr marL="342900" lvl="0" indent="-342900">
              <a:spcAft>
                <a:spcPts val="0"/>
              </a:spcAft>
              <a:buFont typeface="Symbol" panose="05050102010706020507" pitchFamily="18" charset="2"/>
              <a:buChar char=""/>
            </a:pPr>
            <a:r>
              <a:rPr lang="en-AU" b="1" dirty="0">
                <a:latin typeface="Calibri" panose="020F0502020204030204" pitchFamily="34" charset="0"/>
                <a:ea typeface="Calibri" panose="020F0502020204030204" pitchFamily="34" charset="0"/>
                <a:cs typeface="Calibri" panose="020F0502020204030204" pitchFamily="34" charset="0"/>
              </a:rPr>
              <a:t>SELF-SABOTAGING BEHAVIOURS</a:t>
            </a:r>
            <a:endParaRPr lang="en-AU" dirty="0"/>
          </a:p>
          <a:p>
            <a:pPr marL="342900" lvl="0" indent="-342900">
              <a:spcAft>
                <a:spcPts val="0"/>
              </a:spcAft>
              <a:buFont typeface="Symbol" panose="05050102010706020507" pitchFamily="18" charset="2"/>
              <a:buChar char=""/>
            </a:pPr>
            <a:r>
              <a:rPr lang="en-AU" b="1" dirty="0">
                <a:latin typeface="Calibri" panose="020F0502020204030204" pitchFamily="34" charset="0"/>
                <a:ea typeface="Calibri" panose="020F0502020204030204" pitchFamily="34" charset="0"/>
                <a:cs typeface="Calibri" panose="020F0502020204030204" pitchFamily="34" charset="0"/>
              </a:rPr>
              <a:t>SELF-CRITICISM</a:t>
            </a:r>
            <a:endParaRPr lang="en-AU" dirty="0">
              <a:effectLst/>
            </a:endParaRPr>
          </a:p>
        </p:txBody>
      </p:sp>
      <p:sp>
        <p:nvSpPr>
          <p:cNvPr id="5" name="Rectangle 4">
            <a:extLst>
              <a:ext uri="{FF2B5EF4-FFF2-40B4-BE49-F238E27FC236}">
                <a16:creationId xmlns:a16="http://schemas.microsoft.com/office/drawing/2014/main" id="{783DEF31-5446-4FCB-BBB6-0471BEBF48A6}"/>
              </a:ext>
            </a:extLst>
          </p:cNvPr>
          <p:cNvSpPr/>
          <p:nvPr/>
        </p:nvSpPr>
        <p:spPr>
          <a:xfrm>
            <a:off x="4659983" y="3060415"/>
            <a:ext cx="6096000" cy="3508653"/>
          </a:xfrm>
          <a:prstGeom prst="rect">
            <a:avLst/>
          </a:prstGeom>
        </p:spPr>
        <p:txBody>
          <a:bodyPr>
            <a:spAutoFit/>
          </a:bodyPr>
          <a:lstStyle/>
          <a:p>
            <a:pPr>
              <a:spcAft>
                <a:spcPts val="0"/>
              </a:spcAft>
            </a:pPr>
            <a:r>
              <a:rPr lang="en-AU" sz="2400" b="1" dirty="0">
                <a:latin typeface="Calibri" panose="020F0502020204030204" pitchFamily="34" charset="0"/>
                <a:ea typeface="Calibri" panose="020F0502020204030204" pitchFamily="34" charset="0"/>
                <a:cs typeface="Calibri" panose="020F0502020204030204" pitchFamily="34" charset="0"/>
              </a:rPr>
              <a:t>WHAT FEAR DOES:</a:t>
            </a:r>
            <a:endParaRPr lang="en-AU" dirty="0"/>
          </a:p>
          <a:p>
            <a:pPr>
              <a:spcAft>
                <a:spcPts val="0"/>
              </a:spcAft>
            </a:pPr>
            <a:r>
              <a:rPr lang="en-AU" b="1" dirty="0">
                <a:latin typeface="Calibri" panose="020F0502020204030204" pitchFamily="34" charset="0"/>
                <a:ea typeface="Calibri" panose="020F0502020204030204" pitchFamily="34" charset="0"/>
                <a:cs typeface="Calibri" panose="020F0502020204030204" pitchFamily="34" charset="0"/>
              </a:rPr>
              <a:t> </a:t>
            </a:r>
            <a:endParaRPr lang="en-AU" dirty="0"/>
          </a:p>
          <a:p>
            <a:pPr marL="342900" lvl="0" indent="-342900">
              <a:spcAft>
                <a:spcPts val="0"/>
              </a:spcAft>
              <a:buFont typeface="Symbol" panose="05050102010706020507" pitchFamily="18" charset="2"/>
              <a:buChar char=""/>
            </a:pPr>
            <a:r>
              <a:rPr lang="en-AU" b="1" dirty="0">
                <a:latin typeface="Calibri" panose="020F0502020204030204" pitchFamily="34" charset="0"/>
                <a:ea typeface="Calibri" panose="020F0502020204030204" pitchFamily="34" charset="0"/>
                <a:cs typeface="Calibri" panose="020F0502020204030204" pitchFamily="34" charset="0"/>
              </a:rPr>
              <a:t>Gives you TUNNEL VISION. You look for and see,</a:t>
            </a:r>
            <a:endParaRPr lang="en-AU" dirty="0"/>
          </a:p>
          <a:p>
            <a:pPr marL="270510">
              <a:spcAft>
                <a:spcPts val="0"/>
              </a:spcAft>
            </a:pPr>
            <a:r>
              <a:rPr lang="en-AU" b="1" dirty="0">
                <a:latin typeface="Calibri" panose="020F0502020204030204" pitchFamily="34" charset="0"/>
                <a:ea typeface="Calibri" panose="020F0502020204030204" pitchFamily="34" charset="0"/>
                <a:cs typeface="Calibri" panose="020F0502020204030204" pitchFamily="34" charset="0"/>
              </a:rPr>
              <a:t>evidence of ONLY what you fear </a:t>
            </a:r>
            <a:endParaRPr lang="en-AU" dirty="0"/>
          </a:p>
          <a:p>
            <a:pPr marL="342900" lvl="0" indent="-342900">
              <a:spcAft>
                <a:spcPts val="0"/>
              </a:spcAft>
              <a:buFont typeface="Symbol" panose="05050102010706020507" pitchFamily="18" charset="2"/>
              <a:buChar char=""/>
            </a:pPr>
            <a:r>
              <a:rPr lang="en-AU" b="1" dirty="0">
                <a:latin typeface="Calibri" panose="020F0502020204030204" pitchFamily="34" charset="0"/>
                <a:ea typeface="Times New Roman" panose="02020603050405020304" pitchFamily="18" charset="0"/>
                <a:cs typeface="Calibri" panose="020F0502020204030204" pitchFamily="34" charset="0"/>
              </a:rPr>
              <a:t>FEAR releases STRESS HORMONES which lower </a:t>
            </a:r>
            <a:endParaRPr lang="en-AU" dirty="0"/>
          </a:p>
          <a:p>
            <a:pPr marL="270510">
              <a:spcAft>
                <a:spcPts val="0"/>
              </a:spcAft>
            </a:pPr>
            <a:r>
              <a:rPr lang="en-AU" b="1" dirty="0">
                <a:latin typeface="Calibri" panose="020F0502020204030204" pitchFamily="34" charset="0"/>
                <a:ea typeface="Times New Roman" panose="02020603050405020304" pitchFamily="18" charset="0"/>
                <a:cs typeface="Calibri" panose="020F0502020204030204" pitchFamily="34" charset="0"/>
              </a:rPr>
              <a:t>your IMMUNITY</a:t>
            </a:r>
            <a:endParaRPr lang="en-AU" dirty="0"/>
          </a:p>
          <a:p>
            <a:pPr marL="342900" lvl="0" indent="-342900">
              <a:spcAft>
                <a:spcPts val="0"/>
              </a:spcAft>
              <a:buFont typeface="Symbol" panose="05050102010706020507" pitchFamily="18" charset="2"/>
              <a:buChar char=""/>
            </a:pPr>
            <a:r>
              <a:rPr lang="en-AU" b="1" dirty="0">
                <a:latin typeface="Calibri" panose="020F0502020204030204" pitchFamily="34" charset="0"/>
                <a:ea typeface="Calibri" panose="020F0502020204030204" pitchFamily="34" charset="0"/>
                <a:cs typeface="Calibri" panose="020F0502020204030204" pitchFamily="34" charset="0"/>
              </a:rPr>
              <a:t>It FEEDS on ITSELF – the more you FEAR, the more</a:t>
            </a:r>
            <a:endParaRPr lang="en-AU" dirty="0"/>
          </a:p>
          <a:p>
            <a:pPr marL="270510">
              <a:spcAft>
                <a:spcPts val="0"/>
              </a:spcAft>
            </a:pPr>
            <a:r>
              <a:rPr lang="en-AU" b="1" dirty="0">
                <a:latin typeface="Calibri" panose="020F0502020204030204" pitchFamily="34" charset="0"/>
                <a:ea typeface="Calibri" panose="020F0502020204030204" pitchFamily="34" charset="0"/>
                <a:cs typeface="Calibri" panose="020F0502020204030204" pitchFamily="34" charset="0"/>
              </a:rPr>
              <a:t>you FIND to fear</a:t>
            </a:r>
            <a:endParaRPr lang="en-AU" dirty="0"/>
          </a:p>
          <a:p>
            <a:pPr marL="342900" lvl="0" indent="-342900">
              <a:spcAft>
                <a:spcPts val="0"/>
              </a:spcAft>
              <a:buFont typeface="Symbol" panose="05050102010706020507" pitchFamily="18" charset="2"/>
              <a:buChar char=""/>
            </a:pPr>
            <a:r>
              <a:rPr lang="en-AU" b="1" dirty="0">
                <a:latin typeface="Calibri" panose="020F0502020204030204" pitchFamily="34" charset="0"/>
                <a:ea typeface="Calibri" panose="020F0502020204030204" pitchFamily="34" charset="0"/>
                <a:cs typeface="Calibri" panose="020F0502020204030204" pitchFamily="34" charset="0"/>
              </a:rPr>
              <a:t>  It causes you to miss seeing OPPORTUNITIES. </a:t>
            </a:r>
            <a:endParaRPr lang="en-AU" dirty="0"/>
          </a:p>
          <a:p>
            <a:pPr marL="180340">
              <a:spcAft>
                <a:spcPts val="0"/>
              </a:spcAft>
            </a:pPr>
            <a:r>
              <a:rPr lang="en-AU" b="1" dirty="0">
                <a:latin typeface="Calibri" panose="020F0502020204030204" pitchFamily="34" charset="0"/>
                <a:ea typeface="Calibri" panose="020F0502020204030204" pitchFamily="34" charset="0"/>
                <a:cs typeface="Calibri" panose="020F0502020204030204" pitchFamily="34" charset="0"/>
              </a:rPr>
              <a:t> You will see (and find) only what you EXPECT to see</a:t>
            </a:r>
            <a:endParaRPr lang="en-AU" dirty="0"/>
          </a:p>
          <a:p>
            <a:pPr marL="342900" lvl="0" indent="-342900">
              <a:spcAft>
                <a:spcPts val="0"/>
              </a:spcAft>
              <a:buFont typeface="Symbol" panose="05050102010706020507" pitchFamily="18" charset="2"/>
              <a:buChar char=""/>
            </a:pPr>
            <a:r>
              <a:rPr lang="en-AU" b="1" dirty="0">
                <a:latin typeface="Calibri" panose="020F0502020204030204" pitchFamily="34" charset="0"/>
                <a:ea typeface="Calibri" panose="020F0502020204030204" pitchFamily="34" charset="0"/>
                <a:cs typeface="Calibri" panose="020F0502020204030204" pitchFamily="34" charset="0"/>
              </a:rPr>
              <a:t>It kills any EXISTING joy, hope and good that there is in the PRESENT</a:t>
            </a:r>
            <a:endParaRPr lang="en-AU" dirty="0">
              <a:effectLst/>
            </a:endParaRPr>
          </a:p>
        </p:txBody>
      </p:sp>
    </p:spTree>
    <p:extLst>
      <p:ext uri="{BB962C8B-B14F-4D97-AF65-F5344CB8AC3E}">
        <p14:creationId xmlns:p14="http://schemas.microsoft.com/office/powerpoint/2010/main" val="13056214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C3B2EE3C-3575-4546-A4BF-ECEA619C189E}"/>
              </a:ext>
            </a:extLst>
          </p:cNvPr>
          <p:cNvPicPr>
            <a:picLocks noGrp="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1772239" y="1036310"/>
            <a:ext cx="3136900" cy="3781425"/>
          </a:xfrm>
          <a:prstGeom prst="rect">
            <a:avLst/>
          </a:prstGeom>
        </p:spPr>
      </p:pic>
      <p:pic>
        <p:nvPicPr>
          <p:cNvPr id="5" name="Picture 4">
            <a:extLst>
              <a:ext uri="{FF2B5EF4-FFF2-40B4-BE49-F238E27FC236}">
                <a16:creationId xmlns:a16="http://schemas.microsoft.com/office/drawing/2014/main" id="{E43CC85A-F52B-43A0-B2E3-3668E405D0A3}"/>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6096000" y="1640903"/>
            <a:ext cx="3767826" cy="3176832"/>
          </a:xfrm>
          <a:prstGeom prst="rect">
            <a:avLst/>
          </a:prstGeom>
        </p:spPr>
      </p:pic>
    </p:spTree>
    <p:extLst>
      <p:ext uri="{BB962C8B-B14F-4D97-AF65-F5344CB8AC3E}">
        <p14:creationId xmlns:p14="http://schemas.microsoft.com/office/powerpoint/2010/main" val="2542990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7781835-9864-42D4-9663-47FB7C866746}"/>
              </a:ext>
            </a:extLst>
          </p:cNvPr>
          <p:cNvSpPr/>
          <p:nvPr/>
        </p:nvSpPr>
        <p:spPr>
          <a:xfrm>
            <a:off x="4214908" y="237183"/>
            <a:ext cx="4112472" cy="523220"/>
          </a:xfrm>
          <a:prstGeom prst="rect">
            <a:avLst/>
          </a:prstGeom>
        </p:spPr>
        <p:txBody>
          <a:bodyPr wrap="none">
            <a:spAutoFit/>
          </a:bodyPr>
          <a:lstStyle/>
          <a:p>
            <a:r>
              <a:rPr lang="en-AU" sz="2800" b="1" dirty="0">
                <a:latin typeface="Calibri" panose="020F0502020204030204" pitchFamily="34" charset="0"/>
                <a:ea typeface="Calibri" panose="020F0502020204030204" pitchFamily="34" charset="0"/>
                <a:cs typeface="Times New Roman" panose="02020603050405020304" pitchFamily="18" charset="0"/>
              </a:rPr>
              <a:t>THE FIVE STAGES OF GRIEF</a:t>
            </a:r>
            <a:endParaRPr lang="en-AU" sz="2800" dirty="0"/>
          </a:p>
        </p:txBody>
      </p:sp>
      <p:sp>
        <p:nvSpPr>
          <p:cNvPr id="3" name="Rectangle 2">
            <a:extLst>
              <a:ext uri="{FF2B5EF4-FFF2-40B4-BE49-F238E27FC236}">
                <a16:creationId xmlns:a16="http://schemas.microsoft.com/office/drawing/2014/main" id="{9BF6863B-1877-407A-A169-CA00488121A8}"/>
              </a:ext>
            </a:extLst>
          </p:cNvPr>
          <p:cNvSpPr/>
          <p:nvPr/>
        </p:nvSpPr>
        <p:spPr>
          <a:xfrm>
            <a:off x="956685" y="1085596"/>
            <a:ext cx="1181734" cy="461665"/>
          </a:xfrm>
          <a:prstGeom prst="rect">
            <a:avLst/>
          </a:prstGeom>
        </p:spPr>
        <p:txBody>
          <a:bodyPr wrap="none">
            <a:spAutoFit/>
          </a:bodyPr>
          <a:lstStyle/>
          <a:p>
            <a:r>
              <a:rPr lang="en-AU" b="1" dirty="0">
                <a:latin typeface="Calibri" panose="020F0502020204030204" pitchFamily="34" charset="0"/>
                <a:ea typeface="Calibri" panose="020F0502020204030204" pitchFamily="34" charset="0"/>
              </a:rPr>
              <a:t> </a:t>
            </a:r>
            <a:r>
              <a:rPr lang="en-AU" sz="2400" b="1" dirty="0">
                <a:latin typeface="Calibri" panose="020F0502020204030204" pitchFamily="34" charset="0"/>
                <a:ea typeface="Calibri" panose="020F0502020204030204" pitchFamily="34" charset="0"/>
              </a:rPr>
              <a:t>DENIAL</a:t>
            </a:r>
            <a:endParaRPr lang="en-AU" sz="2400" dirty="0"/>
          </a:p>
        </p:txBody>
      </p:sp>
      <p:pic>
        <p:nvPicPr>
          <p:cNvPr id="4" name="Picture 3">
            <a:extLst>
              <a:ext uri="{FF2B5EF4-FFF2-40B4-BE49-F238E27FC236}">
                <a16:creationId xmlns:a16="http://schemas.microsoft.com/office/drawing/2014/main" id="{E97D47DE-CA8C-459B-ACA2-B8E9F98CBA1A}"/>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430187" y="2285410"/>
            <a:ext cx="3374796" cy="3318088"/>
          </a:xfrm>
          <a:prstGeom prst="rect">
            <a:avLst/>
          </a:prstGeom>
        </p:spPr>
      </p:pic>
      <p:sp>
        <p:nvSpPr>
          <p:cNvPr id="5" name="Rectangle 4">
            <a:extLst>
              <a:ext uri="{FF2B5EF4-FFF2-40B4-BE49-F238E27FC236}">
                <a16:creationId xmlns:a16="http://schemas.microsoft.com/office/drawing/2014/main" id="{B06A9A94-D8CD-414B-B720-72EA673515A3}"/>
              </a:ext>
            </a:extLst>
          </p:cNvPr>
          <p:cNvSpPr/>
          <p:nvPr/>
        </p:nvSpPr>
        <p:spPr>
          <a:xfrm>
            <a:off x="5656083" y="2702576"/>
            <a:ext cx="3374796" cy="1369606"/>
          </a:xfrm>
          <a:prstGeom prst="rect">
            <a:avLst/>
          </a:prstGeom>
        </p:spPr>
        <p:txBody>
          <a:bodyPr wrap="square">
            <a:spAutoFit/>
          </a:bodyPr>
          <a:lstStyle/>
          <a:p>
            <a:pPr lvl="0">
              <a:lnSpc>
                <a:spcPct val="115000"/>
              </a:lnSpc>
              <a:spcAft>
                <a:spcPts val="0"/>
              </a:spcAft>
            </a:pPr>
            <a:r>
              <a:rPr lang="en-AU" sz="2000" b="1" dirty="0">
                <a:latin typeface="Calibri" panose="020F0502020204030204" pitchFamily="34" charset="0"/>
                <a:ea typeface="Calibri" panose="020F0502020204030204" pitchFamily="34" charset="0"/>
                <a:cs typeface="Calibri" panose="020F0502020204030204" pitchFamily="34" charset="0"/>
              </a:rPr>
              <a:t>SHOCK</a:t>
            </a:r>
            <a:endParaRPr lang="en-AU" sz="20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AU" sz="2000" b="1" dirty="0">
                <a:latin typeface="Calibri" panose="020F0502020204030204" pitchFamily="34" charset="0"/>
                <a:ea typeface="Calibri" panose="020F0502020204030204" pitchFamily="34" charset="0"/>
                <a:cs typeface="Calibri" panose="020F0502020204030204" pitchFamily="34" charset="0"/>
              </a:rPr>
              <a:t>NUMBNESS </a:t>
            </a:r>
            <a:endParaRPr lang="en-AU" sz="2000" dirty="0"/>
          </a:p>
          <a:p>
            <a:pPr>
              <a:spcAft>
                <a:spcPts val="0"/>
              </a:spcAft>
            </a:pPr>
            <a:r>
              <a:rPr lang="en-AU" sz="2000" b="1" dirty="0">
                <a:latin typeface="Calibri" panose="020F0502020204030204" pitchFamily="34" charset="0"/>
                <a:ea typeface="Calibri" panose="020F0502020204030204" pitchFamily="34" charset="0"/>
                <a:cs typeface="Calibri" panose="020F0502020204030204" pitchFamily="34" charset="0"/>
              </a:rPr>
              <a:t>INABILITY TO TAKE THINGS IN</a:t>
            </a:r>
            <a:endParaRPr lang="en-AU" sz="2000" dirty="0"/>
          </a:p>
          <a:p>
            <a:pPr>
              <a:spcAft>
                <a:spcPts val="0"/>
              </a:spcAft>
            </a:pPr>
            <a:r>
              <a:rPr lang="en-AU" sz="2000" b="1" dirty="0">
                <a:latin typeface="Calibri" panose="020F0502020204030204" pitchFamily="34" charset="0"/>
                <a:ea typeface="Calibri" panose="020F0502020204030204" pitchFamily="34" charset="0"/>
                <a:cs typeface="Calibri" panose="020F0502020204030204" pitchFamily="34" charset="0"/>
              </a:rPr>
              <a:t>FEELING OF UNREALITY</a:t>
            </a:r>
            <a:endParaRPr lang="en-AU" sz="2000" dirty="0">
              <a:effectLst/>
            </a:endParaRPr>
          </a:p>
        </p:txBody>
      </p:sp>
    </p:spTree>
    <p:extLst>
      <p:ext uri="{BB962C8B-B14F-4D97-AF65-F5344CB8AC3E}">
        <p14:creationId xmlns:p14="http://schemas.microsoft.com/office/powerpoint/2010/main" val="20093574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19E88DA-422A-4569-9A72-A9F28D4ED2DB}"/>
              </a:ext>
            </a:extLst>
          </p:cNvPr>
          <p:cNvSpPr/>
          <p:nvPr/>
        </p:nvSpPr>
        <p:spPr>
          <a:xfrm>
            <a:off x="2231671" y="1008195"/>
            <a:ext cx="1091966" cy="492122"/>
          </a:xfrm>
          <a:prstGeom prst="rect">
            <a:avLst/>
          </a:prstGeom>
        </p:spPr>
        <p:txBody>
          <a:bodyPr wrap="none">
            <a:spAutoFit/>
          </a:bodyPr>
          <a:lstStyle/>
          <a:p>
            <a:pPr>
              <a:lnSpc>
                <a:spcPct val="115000"/>
              </a:lnSpc>
              <a:spcAft>
                <a:spcPts val="1000"/>
              </a:spcAft>
            </a:pPr>
            <a:r>
              <a:rPr lang="en-AU" sz="2400" b="1" dirty="0">
                <a:latin typeface="Calibri" panose="020F0502020204030204" pitchFamily="34" charset="0"/>
                <a:ea typeface="Calibri" panose="020F0502020204030204" pitchFamily="34" charset="0"/>
                <a:cs typeface="Calibri" panose="020F0502020204030204" pitchFamily="34" charset="0"/>
              </a:rPr>
              <a:t>ANGER</a:t>
            </a:r>
            <a:endParaRPr lang="en-AU"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B63EEA82-6A3A-4BAD-BB4D-8979F9D4EB27}"/>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649692" y="2206020"/>
            <a:ext cx="3205112" cy="3402928"/>
          </a:xfrm>
          <a:prstGeom prst="rect">
            <a:avLst/>
          </a:prstGeom>
        </p:spPr>
      </p:pic>
      <p:sp>
        <p:nvSpPr>
          <p:cNvPr id="4" name="Rectangle 3">
            <a:extLst>
              <a:ext uri="{FF2B5EF4-FFF2-40B4-BE49-F238E27FC236}">
                <a16:creationId xmlns:a16="http://schemas.microsoft.com/office/drawing/2014/main" id="{CC7C103D-4247-4F39-9CC5-FC6AF0C44905}"/>
              </a:ext>
            </a:extLst>
          </p:cNvPr>
          <p:cNvSpPr/>
          <p:nvPr/>
        </p:nvSpPr>
        <p:spPr>
          <a:xfrm>
            <a:off x="5746557" y="2735287"/>
            <a:ext cx="4480778" cy="400110"/>
          </a:xfrm>
          <a:prstGeom prst="rect">
            <a:avLst/>
          </a:prstGeom>
        </p:spPr>
        <p:txBody>
          <a:bodyPr wrap="none">
            <a:spAutoFit/>
          </a:bodyPr>
          <a:lstStyle/>
          <a:p>
            <a:r>
              <a:rPr lang="en-AU" sz="2000" b="1" dirty="0">
                <a:latin typeface="Calibri" panose="020F0502020204030204" pitchFamily="34" charset="0"/>
                <a:ea typeface="Calibri" panose="020F0502020204030204" pitchFamily="34" charset="0"/>
              </a:rPr>
              <a:t>WANTING TO FIND A SOURCE OF BLAME</a:t>
            </a:r>
            <a:endParaRPr lang="en-AU" sz="2000" dirty="0"/>
          </a:p>
        </p:txBody>
      </p:sp>
      <p:sp>
        <p:nvSpPr>
          <p:cNvPr id="5" name="Rectangle 4">
            <a:extLst>
              <a:ext uri="{FF2B5EF4-FFF2-40B4-BE49-F238E27FC236}">
                <a16:creationId xmlns:a16="http://schemas.microsoft.com/office/drawing/2014/main" id="{C7499670-C81D-499E-ABF9-2E943B1F2E7A}"/>
              </a:ext>
            </a:extLst>
          </p:cNvPr>
          <p:cNvSpPr/>
          <p:nvPr/>
        </p:nvSpPr>
        <p:spPr>
          <a:xfrm>
            <a:off x="5746557" y="3350915"/>
            <a:ext cx="4305730" cy="400110"/>
          </a:xfrm>
          <a:prstGeom prst="rect">
            <a:avLst/>
          </a:prstGeom>
        </p:spPr>
        <p:txBody>
          <a:bodyPr wrap="none">
            <a:spAutoFit/>
          </a:bodyPr>
          <a:lstStyle/>
          <a:p>
            <a:r>
              <a:rPr lang="en-AU" sz="2000" b="1" dirty="0">
                <a:latin typeface="Calibri" panose="020F0502020204030204" pitchFamily="34" charset="0"/>
                <a:ea typeface="Calibri" panose="020F0502020204030204" pitchFamily="34" charset="0"/>
              </a:rPr>
              <a:t>WANTING TO LASH OUT/LASHING OUT</a:t>
            </a:r>
            <a:endParaRPr lang="en-AU" sz="2000" dirty="0"/>
          </a:p>
        </p:txBody>
      </p:sp>
      <p:sp>
        <p:nvSpPr>
          <p:cNvPr id="6" name="Rectangle 5">
            <a:extLst>
              <a:ext uri="{FF2B5EF4-FFF2-40B4-BE49-F238E27FC236}">
                <a16:creationId xmlns:a16="http://schemas.microsoft.com/office/drawing/2014/main" id="{99C263AF-57CE-45A5-A69A-87801F30587D}"/>
              </a:ext>
            </a:extLst>
          </p:cNvPr>
          <p:cNvSpPr/>
          <p:nvPr/>
        </p:nvSpPr>
        <p:spPr>
          <a:xfrm>
            <a:off x="5746557" y="3970943"/>
            <a:ext cx="1251368" cy="400110"/>
          </a:xfrm>
          <a:prstGeom prst="rect">
            <a:avLst/>
          </a:prstGeom>
        </p:spPr>
        <p:txBody>
          <a:bodyPr wrap="none">
            <a:spAutoFit/>
          </a:bodyPr>
          <a:lstStyle/>
          <a:p>
            <a:r>
              <a:rPr lang="en-AU" sz="2000" b="1" dirty="0">
                <a:latin typeface="Calibri" panose="020F0502020204030204" pitchFamily="34" charset="0"/>
                <a:ea typeface="Calibri" panose="020F0502020204030204" pitchFamily="34" charset="0"/>
              </a:rPr>
              <a:t>IRRITABLE</a:t>
            </a:r>
            <a:endParaRPr lang="en-AU" sz="2000" dirty="0"/>
          </a:p>
        </p:txBody>
      </p:sp>
    </p:spTree>
    <p:extLst>
      <p:ext uri="{BB962C8B-B14F-4D97-AF65-F5344CB8AC3E}">
        <p14:creationId xmlns:p14="http://schemas.microsoft.com/office/powerpoint/2010/main" val="7766746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387DCD1-1C5F-42DE-8351-FE26309E63DF}"/>
              </a:ext>
            </a:extLst>
          </p:cNvPr>
          <p:cNvSpPr/>
          <p:nvPr/>
        </p:nvSpPr>
        <p:spPr>
          <a:xfrm>
            <a:off x="1424691" y="1047889"/>
            <a:ext cx="1896032" cy="461665"/>
          </a:xfrm>
          <a:prstGeom prst="rect">
            <a:avLst/>
          </a:prstGeom>
        </p:spPr>
        <p:txBody>
          <a:bodyPr wrap="none">
            <a:spAutoFit/>
          </a:bodyPr>
          <a:lstStyle/>
          <a:p>
            <a:r>
              <a:rPr lang="en-AU" sz="1400" b="1" dirty="0">
                <a:latin typeface="Calibri" panose="020F0502020204030204" pitchFamily="34" charset="0"/>
                <a:ea typeface="Calibri" panose="020F0502020204030204" pitchFamily="34" charset="0"/>
                <a:cs typeface="Calibri" panose="020F0502020204030204" pitchFamily="34" charset="0"/>
              </a:rPr>
              <a:t> </a:t>
            </a:r>
            <a:r>
              <a:rPr lang="en-AU" sz="2400" b="1" dirty="0">
                <a:latin typeface="Calibri" panose="020F0502020204030204" pitchFamily="34" charset="0"/>
                <a:ea typeface="Calibri" panose="020F0502020204030204" pitchFamily="34" charset="0"/>
                <a:cs typeface="Calibri" panose="020F0502020204030204" pitchFamily="34" charset="0"/>
              </a:rPr>
              <a:t>BARGAINING</a:t>
            </a:r>
            <a:endParaRPr lang="en-AU" sz="2400" dirty="0"/>
          </a:p>
        </p:txBody>
      </p:sp>
      <p:pic>
        <p:nvPicPr>
          <p:cNvPr id="3" name="Picture 2">
            <a:extLst>
              <a:ext uri="{FF2B5EF4-FFF2-40B4-BE49-F238E27FC236}">
                <a16:creationId xmlns:a16="http://schemas.microsoft.com/office/drawing/2014/main" id="{A3485528-56DF-468D-B143-08CC9371035B}"/>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046375" y="2023191"/>
            <a:ext cx="3374796" cy="3529197"/>
          </a:xfrm>
          <a:prstGeom prst="rect">
            <a:avLst/>
          </a:prstGeom>
        </p:spPr>
      </p:pic>
      <p:sp>
        <p:nvSpPr>
          <p:cNvPr id="4" name="Rectangle 3">
            <a:extLst>
              <a:ext uri="{FF2B5EF4-FFF2-40B4-BE49-F238E27FC236}">
                <a16:creationId xmlns:a16="http://schemas.microsoft.com/office/drawing/2014/main" id="{519F4C2A-FE7F-4BC0-BE8E-367460A2D993}"/>
              </a:ext>
            </a:extLst>
          </p:cNvPr>
          <p:cNvSpPr/>
          <p:nvPr/>
        </p:nvSpPr>
        <p:spPr>
          <a:xfrm>
            <a:off x="4791959" y="2171091"/>
            <a:ext cx="6096000" cy="2515817"/>
          </a:xfrm>
          <a:prstGeom prst="rect">
            <a:avLst/>
          </a:prstGeom>
        </p:spPr>
        <p:txBody>
          <a:bodyPr>
            <a:spAutoFit/>
          </a:bodyPr>
          <a:lstStyle/>
          <a:p>
            <a:pPr>
              <a:lnSpc>
                <a:spcPct val="115000"/>
              </a:lnSpc>
              <a:spcAft>
                <a:spcPts val="0"/>
              </a:spcAft>
            </a:pPr>
            <a:r>
              <a:rPr lang="en-AU" sz="2000" b="1" dirty="0">
                <a:latin typeface="Calibri" panose="020F0502020204030204" pitchFamily="34" charset="0"/>
                <a:ea typeface="Calibri" panose="020F0502020204030204" pitchFamily="34" charset="0"/>
                <a:cs typeface="Calibri" panose="020F0502020204030204" pitchFamily="34" charset="0"/>
              </a:rPr>
              <a:t>WANTING TO NEGATE WHAT IS HAPPENING</a:t>
            </a:r>
            <a:endParaRPr lang="en-AU" sz="20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AU" sz="2000" b="1" dirty="0">
                <a:latin typeface="Calibri" panose="020F0502020204030204" pitchFamily="34" charset="0"/>
                <a:ea typeface="Calibri" panose="020F0502020204030204" pitchFamily="34" charset="0"/>
                <a:cs typeface="Calibri" panose="020F0502020204030204" pitchFamily="34" charset="0"/>
              </a:rPr>
              <a:t>                                                               </a:t>
            </a:r>
            <a:endParaRPr lang="en-AU" sz="20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AU" sz="2000" b="1" dirty="0">
                <a:latin typeface="Calibri" panose="020F0502020204030204" pitchFamily="34" charset="0"/>
                <a:ea typeface="Calibri" panose="020F0502020204030204" pitchFamily="34" charset="0"/>
                <a:cs typeface="Calibri" panose="020F0502020204030204" pitchFamily="34" charset="0"/>
              </a:rPr>
              <a:t>MAKING A ‘TRADE’ TO GET BACK</a:t>
            </a:r>
            <a:r>
              <a:rPr lang="en-AU" sz="2000" dirty="0">
                <a:latin typeface="Calibri" panose="020F0502020204030204" pitchFamily="34" charset="0"/>
                <a:ea typeface="Calibri" panose="020F0502020204030204" pitchFamily="34" charset="0"/>
                <a:cs typeface="Times New Roman" panose="02020603050405020304" pitchFamily="18" charset="0"/>
              </a:rPr>
              <a:t> </a:t>
            </a:r>
            <a:r>
              <a:rPr lang="en-AU" sz="2000" b="1" dirty="0">
                <a:latin typeface="Calibri" panose="020F0502020204030204" pitchFamily="34" charset="0"/>
                <a:ea typeface="Calibri" panose="020F0502020204030204" pitchFamily="34" charset="0"/>
                <a:cs typeface="Calibri" panose="020F0502020204030204" pitchFamily="34" charset="0"/>
              </a:rPr>
              <a:t>WHAT MAY BE OR WAS LOST</a:t>
            </a:r>
            <a:endParaRPr lang="en-AU" sz="20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AU" sz="2000" b="1" dirty="0">
                <a:latin typeface="Calibri" panose="020F0502020204030204" pitchFamily="34" charset="0"/>
                <a:ea typeface="Calibri" panose="020F0502020204030204" pitchFamily="34" charset="0"/>
                <a:cs typeface="Calibri" panose="020F0502020204030204" pitchFamily="34" charset="0"/>
              </a:rPr>
              <a:t> </a:t>
            </a:r>
            <a:endParaRPr lang="en-AU" sz="20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AU" sz="2000" b="1" dirty="0">
                <a:latin typeface="Calibri" panose="020F0502020204030204" pitchFamily="34" charset="0"/>
                <a:ea typeface="Calibri" panose="020F0502020204030204" pitchFamily="34" charset="0"/>
                <a:cs typeface="Calibri" panose="020F0502020204030204" pitchFamily="34" charset="0"/>
              </a:rPr>
              <a:t>MAGICAL THINKING</a:t>
            </a:r>
            <a:endParaRPr lang="en-AU" sz="20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AU" b="1" dirty="0">
                <a:latin typeface="Calibri" panose="020F0502020204030204" pitchFamily="34" charset="0"/>
                <a:ea typeface="Calibri" panose="020F0502020204030204" pitchFamily="34" charset="0"/>
                <a:cs typeface="Calibri" panose="020F0502020204030204" pitchFamily="34" charset="0"/>
              </a:rPr>
              <a:t>                                                                </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726111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8966230-B37B-4B4E-A0AD-5522DDE381A5}"/>
              </a:ext>
            </a:extLst>
          </p:cNvPr>
          <p:cNvSpPr/>
          <p:nvPr/>
        </p:nvSpPr>
        <p:spPr>
          <a:xfrm>
            <a:off x="1392078" y="1236425"/>
            <a:ext cx="1837554" cy="461665"/>
          </a:xfrm>
          <a:prstGeom prst="rect">
            <a:avLst/>
          </a:prstGeom>
        </p:spPr>
        <p:txBody>
          <a:bodyPr wrap="none">
            <a:spAutoFit/>
          </a:bodyPr>
          <a:lstStyle/>
          <a:p>
            <a:r>
              <a:rPr lang="en-AU" sz="1400" b="1" dirty="0">
                <a:latin typeface="Calibri" panose="020F0502020204030204" pitchFamily="34" charset="0"/>
                <a:ea typeface="Calibri" panose="020F0502020204030204" pitchFamily="34" charset="0"/>
                <a:cs typeface="Calibri" panose="020F0502020204030204" pitchFamily="34" charset="0"/>
              </a:rPr>
              <a:t> </a:t>
            </a:r>
            <a:r>
              <a:rPr lang="en-AU" sz="2400" b="1" dirty="0">
                <a:latin typeface="Calibri" panose="020F0502020204030204" pitchFamily="34" charset="0"/>
                <a:ea typeface="Calibri" panose="020F0502020204030204" pitchFamily="34" charset="0"/>
                <a:cs typeface="Calibri" panose="020F0502020204030204" pitchFamily="34" charset="0"/>
              </a:rPr>
              <a:t>DEPRESSION</a:t>
            </a:r>
            <a:endParaRPr lang="en-AU" sz="2400" dirty="0"/>
          </a:p>
        </p:txBody>
      </p:sp>
      <p:pic>
        <p:nvPicPr>
          <p:cNvPr id="3" name="Picture 2">
            <a:extLst>
              <a:ext uri="{FF2B5EF4-FFF2-40B4-BE49-F238E27FC236}">
                <a16:creationId xmlns:a16="http://schemas.microsoft.com/office/drawing/2014/main" id="{A897C77F-BBD5-4B43-B43F-CE551214B0F7}"/>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819373" y="2192765"/>
            <a:ext cx="3186260" cy="3237073"/>
          </a:xfrm>
          <a:prstGeom prst="rect">
            <a:avLst/>
          </a:prstGeom>
        </p:spPr>
      </p:pic>
      <p:sp>
        <p:nvSpPr>
          <p:cNvPr id="4" name="Rectangle 3">
            <a:extLst>
              <a:ext uri="{FF2B5EF4-FFF2-40B4-BE49-F238E27FC236}">
                <a16:creationId xmlns:a16="http://schemas.microsoft.com/office/drawing/2014/main" id="{2FA04026-9329-4C7F-B4D7-2A36EE3D06F8}"/>
              </a:ext>
            </a:extLst>
          </p:cNvPr>
          <p:cNvSpPr/>
          <p:nvPr/>
        </p:nvSpPr>
        <p:spPr>
          <a:xfrm>
            <a:off x="5489542" y="2748615"/>
            <a:ext cx="6096000" cy="1841273"/>
          </a:xfrm>
          <a:prstGeom prst="rect">
            <a:avLst/>
          </a:prstGeom>
        </p:spPr>
        <p:txBody>
          <a:bodyPr>
            <a:spAutoFit/>
          </a:bodyPr>
          <a:lstStyle/>
          <a:p>
            <a:pPr>
              <a:lnSpc>
                <a:spcPct val="115000"/>
              </a:lnSpc>
              <a:spcAft>
                <a:spcPts val="0"/>
              </a:spcAft>
            </a:pPr>
            <a:r>
              <a:rPr lang="en-AU" b="1" dirty="0">
                <a:latin typeface="Calibri" panose="020F0502020204030204" pitchFamily="34" charset="0"/>
                <a:ea typeface="Calibri" panose="020F0502020204030204" pitchFamily="34" charset="0"/>
                <a:cs typeface="Calibri" panose="020F0502020204030204" pitchFamily="34" charset="0"/>
              </a:rPr>
              <a:t> </a:t>
            </a:r>
            <a:r>
              <a:rPr lang="en-AU" sz="2000" b="1" dirty="0">
                <a:latin typeface="Calibri" panose="020F0502020204030204" pitchFamily="34" charset="0"/>
                <a:ea typeface="Calibri" panose="020F0502020204030204" pitchFamily="34" charset="0"/>
                <a:cs typeface="Calibri" panose="020F0502020204030204" pitchFamily="34" charset="0"/>
              </a:rPr>
              <a:t>DEEPER FEELINGS NOW SURFACE</a:t>
            </a:r>
            <a:endParaRPr lang="en-AU" sz="20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AU" sz="2000" b="1" dirty="0">
                <a:latin typeface="Calibri" panose="020F0502020204030204" pitchFamily="34" charset="0"/>
                <a:ea typeface="Calibri" panose="020F0502020204030204" pitchFamily="34" charset="0"/>
                <a:cs typeface="Calibri" panose="020F0502020204030204" pitchFamily="34" charset="0"/>
              </a:rPr>
              <a:t> </a:t>
            </a:r>
            <a:endParaRPr lang="en-AU" sz="20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AU" sz="2000" b="1" dirty="0">
                <a:latin typeface="Calibri" panose="020F0502020204030204" pitchFamily="34" charset="0"/>
                <a:ea typeface="Calibri" panose="020F0502020204030204" pitchFamily="34" charset="0"/>
                <a:cs typeface="Calibri" panose="020F0502020204030204" pitchFamily="34" charset="0"/>
              </a:rPr>
              <a:t> EXTENT OF LOSS NOW REALISED</a:t>
            </a:r>
            <a:endParaRPr lang="en-AU" sz="20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AU" sz="2000" b="1" dirty="0">
                <a:latin typeface="Calibri" panose="020F0502020204030204" pitchFamily="34" charset="0"/>
                <a:ea typeface="Calibri" panose="020F0502020204030204" pitchFamily="34" charset="0"/>
                <a:cs typeface="Calibri" panose="020F0502020204030204" pitchFamily="34" charset="0"/>
              </a:rPr>
              <a:t> </a:t>
            </a:r>
            <a:endParaRPr lang="en-AU" sz="20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AU" sz="2000" b="1" dirty="0">
                <a:latin typeface="Calibri" panose="020F0502020204030204" pitchFamily="34" charset="0"/>
                <a:ea typeface="Calibri" panose="020F0502020204030204" pitchFamily="34" charset="0"/>
                <a:cs typeface="Calibri" panose="020F0502020204030204" pitchFamily="34" charset="0"/>
              </a:rPr>
              <a:t> REALITY NOW ACKNOWLEDGED</a:t>
            </a:r>
            <a:endParaRPr lang="en-AU" sz="2000" dirty="0"/>
          </a:p>
        </p:txBody>
      </p:sp>
    </p:spTree>
    <p:extLst>
      <p:ext uri="{BB962C8B-B14F-4D97-AF65-F5344CB8AC3E}">
        <p14:creationId xmlns:p14="http://schemas.microsoft.com/office/powerpoint/2010/main" val="6841942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F66EDA3-BA20-4D1B-958B-8405170F35E4}"/>
              </a:ext>
            </a:extLst>
          </p:cNvPr>
          <p:cNvSpPr/>
          <p:nvPr/>
        </p:nvSpPr>
        <p:spPr>
          <a:xfrm>
            <a:off x="1623965" y="1095023"/>
            <a:ext cx="1837554" cy="461665"/>
          </a:xfrm>
          <a:prstGeom prst="rect">
            <a:avLst/>
          </a:prstGeom>
        </p:spPr>
        <p:txBody>
          <a:bodyPr wrap="none">
            <a:spAutoFit/>
          </a:bodyPr>
          <a:lstStyle/>
          <a:p>
            <a:r>
              <a:rPr lang="en-AU" sz="2400" b="1" dirty="0">
                <a:latin typeface="Calibri" panose="020F0502020204030204" pitchFamily="34" charset="0"/>
                <a:ea typeface="Calibri" panose="020F0502020204030204" pitchFamily="34" charset="0"/>
              </a:rPr>
              <a:t>ACCEPTANCE</a:t>
            </a:r>
            <a:endParaRPr lang="en-AU" sz="2400" dirty="0"/>
          </a:p>
        </p:txBody>
      </p:sp>
      <p:pic>
        <p:nvPicPr>
          <p:cNvPr id="3" name="Picture 2">
            <a:extLst>
              <a:ext uri="{FF2B5EF4-FFF2-40B4-BE49-F238E27FC236}">
                <a16:creationId xmlns:a16="http://schemas.microsoft.com/office/drawing/2014/main" id="{EF46CE7A-B716-4479-9B5D-1026DB49D20D}"/>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670426" y="2006112"/>
            <a:ext cx="3167405" cy="3295199"/>
          </a:xfrm>
          <a:prstGeom prst="rect">
            <a:avLst/>
          </a:prstGeom>
        </p:spPr>
      </p:pic>
      <p:sp>
        <p:nvSpPr>
          <p:cNvPr id="4" name="Rectangle 3">
            <a:extLst>
              <a:ext uri="{FF2B5EF4-FFF2-40B4-BE49-F238E27FC236}">
                <a16:creationId xmlns:a16="http://schemas.microsoft.com/office/drawing/2014/main" id="{DA8C70F7-1E57-405C-97B7-AA7B9F46B942}"/>
              </a:ext>
            </a:extLst>
          </p:cNvPr>
          <p:cNvSpPr/>
          <p:nvPr/>
        </p:nvSpPr>
        <p:spPr>
          <a:xfrm>
            <a:off x="5676816" y="2652814"/>
            <a:ext cx="6096000" cy="2549159"/>
          </a:xfrm>
          <a:prstGeom prst="rect">
            <a:avLst/>
          </a:prstGeom>
        </p:spPr>
        <p:txBody>
          <a:bodyPr>
            <a:spAutoFit/>
          </a:bodyPr>
          <a:lstStyle/>
          <a:p>
            <a:pPr>
              <a:lnSpc>
                <a:spcPct val="115000"/>
              </a:lnSpc>
              <a:spcAft>
                <a:spcPts val="0"/>
              </a:spcAft>
            </a:pPr>
            <a:r>
              <a:rPr lang="en-AU" b="1" dirty="0">
                <a:latin typeface="Calibri" panose="020F0502020204030204" pitchFamily="34" charset="0"/>
                <a:ea typeface="Calibri" panose="020F0502020204030204" pitchFamily="34" charset="0"/>
                <a:cs typeface="Calibri" panose="020F0502020204030204" pitchFamily="34" charset="0"/>
              </a:rPr>
              <a:t> </a:t>
            </a:r>
            <a:r>
              <a:rPr lang="en-AU" sz="2000" b="1" dirty="0">
                <a:latin typeface="Calibri" panose="020F0502020204030204" pitchFamily="34" charset="0"/>
                <a:ea typeface="Calibri" panose="020F0502020204030204" pitchFamily="34" charset="0"/>
                <a:cs typeface="Calibri" panose="020F0502020204030204" pitchFamily="34" charset="0"/>
              </a:rPr>
              <a:t>ADJUSTMENT TO LIFE AS IT NOW IS</a:t>
            </a:r>
            <a:endParaRPr lang="en-AU" sz="20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AU" sz="2000" b="1" dirty="0">
                <a:latin typeface="Calibri" panose="020F0502020204030204" pitchFamily="34" charset="0"/>
                <a:ea typeface="Calibri" panose="020F0502020204030204" pitchFamily="34" charset="0"/>
                <a:cs typeface="Calibri" panose="020F0502020204030204" pitchFamily="34" charset="0"/>
              </a:rPr>
              <a:t>                                                       </a:t>
            </a:r>
            <a:endParaRPr lang="en-AU" sz="20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AU" sz="2000" b="1" dirty="0">
                <a:latin typeface="Calibri" panose="020F0502020204030204" pitchFamily="34" charset="0"/>
                <a:ea typeface="Calibri" panose="020F0502020204030204" pitchFamily="34" charset="0"/>
                <a:cs typeface="Calibri" panose="020F0502020204030204" pitchFamily="34" charset="0"/>
              </a:rPr>
              <a:t> EMBRACING CHANGE</a:t>
            </a:r>
            <a:endParaRPr lang="en-AU" sz="20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AU" sz="2000" b="1" dirty="0">
                <a:latin typeface="Calibri" panose="020F0502020204030204" pitchFamily="34" charset="0"/>
                <a:ea typeface="Calibri" panose="020F0502020204030204" pitchFamily="34" charset="0"/>
                <a:cs typeface="Calibri" panose="020F0502020204030204" pitchFamily="34" charset="0"/>
              </a:rPr>
              <a:t> </a:t>
            </a:r>
            <a:endParaRPr lang="en-AU" sz="20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AU" sz="2000" b="1" dirty="0">
                <a:latin typeface="Calibri" panose="020F0502020204030204" pitchFamily="34" charset="0"/>
                <a:ea typeface="Calibri" panose="020F0502020204030204" pitchFamily="34" charset="0"/>
                <a:cs typeface="Calibri" panose="020F0502020204030204" pitchFamily="34" charset="0"/>
              </a:rPr>
              <a:t> RELEASING RESISTANCE</a:t>
            </a:r>
            <a:endParaRPr lang="en-AU" sz="20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AU" sz="2000" b="1" dirty="0">
                <a:latin typeface="Calibri" panose="020F0502020204030204" pitchFamily="34" charset="0"/>
                <a:ea typeface="Calibri" panose="020F0502020204030204" pitchFamily="34" charset="0"/>
                <a:cs typeface="Calibri" panose="020F0502020204030204" pitchFamily="34" charset="0"/>
              </a:rPr>
              <a:t> </a:t>
            </a:r>
            <a:endParaRPr lang="en-AU" sz="20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AU" sz="2000" b="1" dirty="0">
                <a:latin typeface="Calibri" panose="020F0502020204030204" pitchFamily="34" charset="0"/>
                <a:ea typeface="Calibri" panose="020F0502020204030204" pitchFamily="34" charset="0"/>
                <a:cs typeface="Calibri" panose="020F0502020204030204" pitchFamily="34" charset="0"/>
              </a:rPr>
              <a:t> CREATING A NEW ‘NORMAL’</a:t>
            </a:r>
            <a:endParaRPr lang="en-AU" sz="2000" dirty="0"/>
          </a:p>
        </p:txBody>
      </p:sp>
    </p:spTree>
    <p:extLst>
      <p:ext uri="{BB962C8B-B14F-4D97-AF65-F5344CB8AC3E}">
        <p14:creationId xmlns:p14="http://schemas.microsoft.com/office/powerpoint/2010/main" val="23825747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B4436E0-E5CC-4B62-AFC9-DA700724E523}"/>
              </a:ext>
            </a:extLst>
          </p:cNvPr>
          <p:cNvSpPr/>
          <p:nvPr/>
        </p:nvSpPr>
        <p:spPr>
          <a:xfrm>
            <a:off x="4034544" y="397439"/>
            <a:ext cx="4148380" cy="461665"/>
          </a:xfrm>
          <a:prstGeom prst="rect">
            <a:avLst/>
          </a:prstGeom>
        </p:spPr>
        <p:txBody>
          <a:bodyPr wrap="none">
            <a:spAutoFit/>
          </a:bodyPr>
          <a:lstStyle/>
          <a:p>
            <a:r>
              <a:rPr lang="en-AU" sz="2400" b="1" dirty="0">
                <a:latin typeface="Calibri" panose="020F0502020204030204" pitchFamily="34" charset="0"/>
                <a:ea typeface="Calibri" panose="020F0502020204030204" pitchFamily="34" charset="0"/>
              </a:rPr>
              <a:t>WAYS OF SEEING BIG CHANGES</a:t>
            </a:r>
            <a:endParaRPr lang="en-AU" sz="2400" dirty="0"/>
          </a:p>
        </p:txBody>
      </p:sp>
      <p:pic>
        <p:nvPicPr>
          <p:cNvPr id="3" name="Picture 2">
            <a:extLst>
              <a:ext uri="{FF2B5EF4-FFF2-40B4-BE49-F238E27FC236}">
                <a16:creationId xmlns:a16="http://schemas.microsoft.com/office/drawing/2014/main" id="{6B1F5469-D5B9-4CCB-A889-3627BDDEC136}"/>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970202" y="1800521"/>
            <a:ext cx="2938541" cy="3902696"/>
          </a:xfrm>
          <a:prstGeom prst="rect">
            <a:avLst/>
          </a:prstGeom>
        </p:spPr>
      </p:pic>
      <p:pic>
        <p:nvPicPr>
          <p:cNvPr id="4" name="Picture 3">
            <a:extLst>
              <a:ext uri="{FF2B5EF4-FFF2-40B4-BE49-F238E27FC236}">
                <a16:creationId xmlns:a16="http://schemas.microsoft.com/office/drawing/2014/main" id="{E373CEFB-4A6B-45A0-AD0F-0C5C1DEEB05C}"/>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6610235" y="1913644"/>
            <a:ext cx="3297335" cy="3902696"/>
          </a:xfrm>
          <a:prstGeom prst="rect">
            <a:avLst/>
          </a:prstGeom>
        </p:spPr>
      </p:pic>
    </p:spTree>
    <p:extLst>
      <p:ext uri="{BB962C8B-B14F-4D97-AF65-F5344CB8AC3E}">
        <p14:creationId xmlns:p14="http://schemas.microsoft.com/office/powerpoint/2010/main" val="3996708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0329498-EF2B-48EC-83B0-929C5604D2B5}"/>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3657600" y="160256"/>
            <a:ext cx="5203596" cy="6315957"/>
          </a:xfrm>
          <a:prstGeom prst="rect">
            <a:avLst/>
          </a:prstGeom>
        </p:spPr>
      </p:pic>
    </p:spTree>
    <p:extLst>
      <p:ext uri="{BB962C8B-B14F-4D97-AF65-F5344CB8AC3E}">
        <p14:creationId xmlns:p14="http://schemas.microsoft.com/office/powerpoint/2010/main" val="13041658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AB3C9CF-D6BF-43BF-BEEC-8899077ED089}"/>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942680" y="1376313"/>
            <a:ext cx="3085553" cy="4062953"/>
          </a:xfrm>
          <a:prstGeom prst="rect">
            <a:avLst/>
          </a:prstGeom>
        </p:spPr>
      </p:pic>
      <p:sp>
        <p:nvSpPr>
          <p:cNvPr id="3" name="Rectangle 2">
            <a:extLst>
              <a:ext uri="{FF2B5EF4-FFF2-40B4-BE49-F238E27FC236}">
                <a16:creationId xmlns:a16="http://schemas.microsoft.com/office/drawing/2014/main" id="{5E8765DA-20B1-485E-A9C9-D697A378F0E8}"/>
              </a:ext>
            </a:extLst>
          </p:cNvPr>
          <p:cNvSpPr/>
          <p:nvPr/>
        </p:nvSpPr>
        <p:spPr>
          <a:xfrm>
            <a:off x="5037056" y="2277274"/>
            <a:ext cx="6096000" cy="2549159"/>
          </a:xfrm>
          <a:prstGeom prst="rect">
            <a:avLst/>
          </a:prstGeom>
        </p:spPr>
        <p:txBody>
          <a:bodyPr>
            <a:spAutoFit/>
          </a:bodyPr>
          <a:lstStyle/>
          <a:p>
            <a:pPr lvl="0">
              <a:lnSpc>
                <a:spcPct val="115000"/>
              </a:lnSpc>
              <a:spcAft>
                <a:spcPts val="0"/>
              </a:spcAft>
            </a:pPr>
            <a:r>
              <a:rPr lang="en-AU" sz="2000" b="1" dirty="0">
                <a:latin typeface="Calibri" panose="020F0502020204030204" pitchFamily="34" charset="0"/>
                <a:ea typeface="Calibri" panose="020F0502020204030204" pitchFamily="34" charset="0"/>
                <a:cs typeface="Times New Roman" panose="02020603050405020304" pitchFamily="18" charset="0"/>
              </a:rPr>
              <a:t>TO BE WORKED THROUGH</a:t>
            </a:r>
            <a:endParaRPr lang="en-AU" sz="2000" dirty="0">
              <a:latin typeface="Calibri" panose="020F0502020204030204" pitchFamily="34" charset="0"/>
              <a:ea typeface="Calibri" panose="020F0502020204030204" pitchFamily="34" charset="0"/>
              <a:cs typeface="Times New Roman" panose="02020603050405020304" pitchFamily="18" charset="0"/>
            </a:endParaRPr>
          </a:p>
          <a:p>
            <a:pPr lvl="0">
              <a:lnSpc>
                <a:spcPct val="115000"/>
              </a:lnSpc>
              <a:spcAft>
                <a:spcPts val="0"/>
              </a:spcAft>
            </a:pPr>
            <a:r>
              <a:rPr lang="en-AU" sz="2000" b="1" dirty="0">
                <a:latin typeface="Calibri" panose="020F0502020204030204" pitchFamily="34" charset="0"/>
                <a:ea typeface="Calibri" panose="020F0502020204030204" pitchFamily="34" charset="0"/>
                <a:cs typeface="Times New Roman" panose="02020603050405020304" pitchFamily="18" charset="0"/>
              </a:rPr>
              <a:t> </a:t>
            </a:r>
            <a:endParaRPr lang="en-AU" sz="20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AU" sz="2000" b="1" dirty="0">
                <a:latin typeface="Calibri" panose="020F0502020204030204" pitchFamily="34" charset="0"/>
                <a:ea typeface="Calibri" panose="020F0502020204030204" pitchFamily="34" charset="0"/>
                <a:cs typeface="Times New Roman" panose="02020603050405020304" pitchFamily="18" charset="0"/>
              </a:rPr>
              <a:t>A PROBLEM THAT HAS A SOLUTION</a:t>
            </a:r>
            <a:endParaRPr lang="en-AU" sz="20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AU" sz="2000" b="1" dirty="0">
                <a:latin typeface="Calibri" panose="020F0502020204030204" pitchFamily="34" charset="0"/>
                <a:ea typeface="Calibri" panose="020F0502020204030204" pitchFamily="34" charset="0"/>
                <a:cs typeface="Times New Roman" panose="02020603050405020304" pitchFamily="18" charset="0"/>
              </a:rPr>
              <a:t> </a:t>
            </a:r>
            <a:endParaRPr lang="en-AU" sz="20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AU" sz="2000" b="1" dirty="0">
                <a:latin typeface="Calibri" panose="020F0502020204030204" pitchFamily="34" charset="0"/>
                <a:ea typeface="Calibri" panose="020F0502020204030204" pitchFamily="34" charset="0"/>
                <a:cs typeface="Times New Roman" panose="02020603050405020304" pitchFamily="18" charset="0"/>
              </a:rPr>
              <a:t>HAS A BEGINNING A MIDDLE AND AN END</a:t>
            </a:r>
            <a:endParaRPr lang="en-AU" sz="20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AU" sz="2000" b="1" dirty="0">
                <a:latin typeface="Calibri" panose="020F0502020204030204" pitchFamily="34" charset="0"/>
                <a:ea typeface="Calibri" panose="020F0502020204030204" pitchFamily="34" charset="0"/>
                <a:cs typeface="Times New Roman" panose="02020603050405020304" pitchFamily="18" charset="0"/>
              </a:rPr>
              <a:t> </a:t>
            </a:r>
            <a:endParaRPr lang="en-AU" sz="20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AU" sz="2000" b="1" dirty="0">
                <a:latin typeface="Calibri" panose="020F0502020204030204" pitchFamily="34" charset="0"/>
                <a:ea typeface="Calibri" panose="020F0502020204030204" pitchFamily="34" charset="0"/>
                <a:cs typeface="Times New Roman" panose="02020603050405020304" pitchFamily="18" charset="0"/>
              </a:rPr>
              <a:t>CHARACTER-BUILDING</a:t>
            </a:r>
            <a:endParaRPr lang="en-AU"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89667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835A87B-0FAD-4F1A-AE0E-A250FBE59AE3}"/>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970962" y="1671491"/>
            <a:ext cx="3454566" cy="3843190"/>
          </a:xfrm>
          <a:prstGeom prst="rect">
            <a:avLst/>
          </a:prstGeom>
        </p:spPr>
      </p:pic>
      <p:sp>
        <p:nvSpPr>
          <p:cNvPr id="3" name="Rectangle 2">
            <a:extLst>
              <a:ext uri="{FF2B5EF4-FFF2-40B4-BE49-F238E27FC236}">
                <a16:creationId xmlns:a16="http://schemas.microsoft.com/office/drawing/2014/main" id="{7600C058-5064-489D-934A-8E55B26D46AA}"/>
              </a:ext>
            </a:extLst>
          </p:cNvPr>
          <p:cNvSpPr/>
          <p:nvPr/>
        </p:nvSpPr>
        <p:spPr>
          <a:xfrm>
            <a:off x="5125038" y="1963537"/>
            <a:ext cx="6096000" cy="2549159"/>
          </a:xfrm>
          <a:prstGeom prst="rect">
            <a:avLst/>
          </a:prstGeom>
        </p:spPr>
        <p:txBody>
          <a:bodyPr>
            <a:spAutoFit/>
          </a:bodyPr>
          <a:lstStyle/>
          <a:p>
            <a:pPr>
              <a:lnSpc>
                <a:spcPct val="115000"/>
              </a:lnSpc>
              <a:spcAft>
                <a:spcPts val="0"/>
              </a:spcAft>
            </a:pPr>
            <a:r>
              <a:rPr lang="en-AU" sz="2000" b="1" dirty="0">
                <a:latin typeface="Calibri" panose="020F0502020204030204" pitchFamily="34" charset="0"/>
                <a:ea typeface="Calibri" panose="020F0502020204030204" pitchFamily="34" charset="0"/>
                <a:cs typeface="Times New Roman" panose="02020603050405020304" pitchFamily="18" charset="0"/>
              </a:rPr>
              <a:t>A CHALLENGE BUT WITH A GREATER EMOTIONAL ‘CHARGE’ </a:t>
            </a:r>
            <a:endParaRPr lang="en-AU" sz="20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AU" sz="2000" b="1" dirty="0">
                <a:latin typeface="Calibri" panose="020F0502020204030204" pitchFamily="34" charset="0"/>
                <a:ea typeface="Calibri" panose="020F0502020204030204" pitchFamily="34" charset="0"/>
                <a:cs typeface="Times New Roman" panose="02020603050405020304" pitchFamily="18" charset="0"/>
              </a:rPr>
              <a:t> </a:t>
            </a:r>
            <a:endParaRPr lang="en-AU" sz="20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AU" sz="2000" b="1" dirty="0">
                <a:latin typeface="Calibri" panose="020F0502020204030204" pitchFamily="34" charset="0"/>
                <a:ea typeface="Calibri" panose="020F0502020204030204" pitchFamily="34" charset="0"/>
                <a:cs typeface="Times New Roman" panose="02020603050405020304" pitchFamily="18" charset="0"/>
              </a:rPr>
              <a:t>SITUATION FEELS MORE DIFFICULT TO MANAGE</a:t>
            </a:r>
            <a:endParaRPr lang="en-AU" sz="20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AU" sz="2000" b="1" dirty="0">
                <a:latin typeface="Calibri" panose="020F0502020204030204" pitchFamily="34" charset="0"/>
                <a:ea typeface="Calibri" panose="020F0502020204030204" pitchFamily="34" charset="0"/>
                <a:cs typeface="Times New Roman" panose="02020603050405020304" pitchFamily="18" charset="0"/>
              </a:rPr>
              <a:t> </a:t>
            </a:r>
            <a:endParaRPr lang="en-AU" sz="20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AU" sz="2000" b="1" dirty="0">
                <a:latin typeface="Calibri" panose="020F0502020204030204" pitchFamily="34" charset="0"/>
                <a:ea typeface="Calibri" panose="020F0502020204030204" pitchFamily="34" charset="0"/>
                <a:cs typeface="Times New Roman" panose="02020603050405020304" pitchFamily="18" charset="0"/>
              </a:rPr>
              <a:t>HOWEVER, A PASSING PHASE. POSSIBLE</a:t>
            </a:r>
            <a:r>
              <a:rPr lang="en-AU" sz="2000" dirty="0">
                <a:latin typeface="Calibri" panose="020F0502020204030204" pitchFamily="34" charset="0"/>
                <a:ea typeface="Calibri" panose="020F0502020204030204" pitchFamily="34" charset="0"/>
                <a:cs typeface="Times New Roman" panose="02020603050405020304" pitchFamily="18" charset="0"/>
              </a:rPr>
              <a:t> </a:t>
            </a:r>
            <a:r>
              <a:rPr lang="en-AU" sz="2000" b="1" dirty="0">
                <a:latin typeface="Calibri" panose="020F0502020204030204" pitchFamily="34" charset="0"/>
                <a:ea typeface="Calibri" panose="020F0502020204030204" pitchFamily="34" charset="0"/>
                <a:cs typeface="Times New Roman" panose="02020603050405020304" pitchFamily="18" charset="0"/>
              </a:rPr>
              <a:t>BENEFITS AT OUTCOME</a:t>
            </a:r>
            <a:endParaRPr lang="en-AU"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059471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C208D43-4680-46F4-96FC-6CA48C638246}"/>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282045" y="1687399"/>
            <a:ext cx="2592371" cy="3355942"/>
          </a:xfrm>
          <a:prstGeom prst="rect">
            <a:avLst/>
          </a:prstGeom>
        </p:spPr>
      </p:pic>
      <p:sp>
        <p:nvSpPr>
          <p:cNvPr id="3" name="Rectangle 2">
            <a:extLst>
              <a:ext uri="{FF2B5EF4-FFF2-40B4-BE49-F238E27FC236}">
                <a16:creationId xmlns:a16="http://schemas.microsoft.com/office/drawing/2014/main" id="{3707A869-D8C0-41C7-BE92-5B4C4526D00E}"/>
              </a:ext>
            </a:extLst>
          </p:cNvPr>
          <p:cNvSpPr/>
          <p:nvPr/>
        </p:nvSpPr>
        <p:spPr>
          <a:xfrm>
            <a:off x="4320619" y="1807897"/>
            <a:ext cx="6096000" cy="1841273"/>
          </a:xfrm>
          <a:prstGeom prst="rect">
            <a:avLst/>
          </a:prstGeom>
        </p:spPr>
        <p:txBody>
          <a:bodyPr>
            <a:spAutoFit/>
          </a:bodyPr>
          <a:lstStyle/>
          <a:p>
            <a:pPr>
              <a:lnSpc>
                <a:spcPct val="115000"/>
              </a:lnSpc>
              <a:spcAft>
                <a:spcPts val="0"/>
              </a:spcAft>
            </a:pPr>
            <a:r>
              <a:rPr lang="en-AU" sz="2000" b="1" dirty="0">
                <a:latin typeface="Calibri" panose="020F0502020204030204" pitchFamily="34" charset="0"/>
                <a:ea typeface="Calibri" panose="020F0502020204030204" pitchFamily="34" charset="0"/>
                <a:cs typeface="Times New Roman" panose="02020603050405020304" pitchFamily="18" charset="0"/>
              </a:rPr>
              <a:t>CONCEPT OF ‘RUIN’</a:t>
            </a:r>
            <a:endParaRPr lang="en-AU" sz="20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AU" sz="2000" b="1" dirty="0">
                <a:latin typeface="Calibri" panose="020F0502020204030204" pitchFamily="34" charset="0"/>
                <a:ea typeface="Calibri" panose="020F0502020204030204" pitchFamily="34" charset="0"/>
                <a:cs typeface="Times New Roman" panose="02020603050405020304" pitchFamily="18" charset="0"/>
              </a:rPr>
              <a:t> </a:t>
            </a:r>
            <a:endParaRPr lang="en-AU" sz="20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AU" sz="2000" b="1" dirty="0">
                <a:latin typeface="Calibri" panose="020F0502020204030204" pitchFamily="34" charset="0"/>
                <a:ea typeface="Calibri" panose="020F0502020204030204" pitchFamily="34" charset="0"/>
                <a:cs typeface="Times New Roman" panose="02020603050405020304" pitchFamily="18" charset="0"/>
              </a:rPr>
              <a:t>LASTING OR PERMANENT EMOTIONAL IMPACT</a:t>
            </a:r>
            <a:endParaRPr lang="en-AU" sz="20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AU" sz="2000" b="1" dirty="0">
                <a:latin typeface="Calibri" panose="020F0502020204030204" pitchFamily="34" charset="0"/>
                <a:ea typeface="Calibri" panose="020F0502020204030204" pitchFamily="34" charset="0"/>
                <a:cs typeface="Times New Roman" panose="02020603050405020304" pitchFamily="18" charset="0"/>
              </a:rPr>
              <a:t> </a:t>
            </a:r>
            <a:endParaRPr lang="en-AU" sz="20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AU" sz="2000" b="1" dirty="0">
                <a:latin typeface="Calibri" panose="020F0502020204030204" pitchFamily="34" charset="0"/>
                <a:ea typeface="Calibri" panose="020F0502020204030204" pitchFamily="34" charset="0"/>
                <a:cs typeface="Times New Roman" panose="02020603050405020304" pitchFamily="18" charset="0"/>
              </a:rPr>
              <a:t>COMPLETELY NEGATIVE ‘SOUL-DESTROYING’ EVENT</a:t>
            </a:r>
            <a:endParaRPr lang="en-AU"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044866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5F376A4B-2D09-4C0E-B584-CFF97EA1168A}"/>
              </a:ext>
            </a:extLst>
          </p:cNvPr>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75935" y="1451728"/>
            <a:ext cx="2197973" cy="3159887"/>
          </a:xfrm>
          <a:prstGeom prst="rect">
            <a:avLst/>
          </a:prstGeom>
        </p:spPr>
      </p:pic>
      <p:pic>
        <p:nvPicPr>
          <p:cNvPr id="5" name="Picture 4">
            <a:extLst>
              <a:ext uri="{FF2B5EF4-FFF2-40B4-BE49-F238E27FC236}">
                <a16:creationId xmlns:a16="http://schemas.microsoft.com/office/drawing/2014/main" id="{AF9EDB76-741A-4EB4-9A17-143E8A0320C9}"/>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6654288" y="1691879"/>
            <a:ext cx="2085975" cy="3042285"/>
          </a:xfrm>
          <a:prstGeom prst="rect">
            <a:avLst/>
          </a:prstGeom>
        </p:spPr>
      </p:pic>
    </p:spTree>
    <p:extLst>
      <p:ext uri="{BB962C8B-B14F-4D97-AF65-F5344CB8AC3E}">
        <p14:creationId xmlns:p14="http://schemas.microsoft.com/office/powerpoint/2010/main" val="25430063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BA152C0-9AE2-4ACE-8D96-3617AE769872}"/>
              </a:ext>
            </a:extLst>
          </p:cNvPr>
          <p:cNvSpPr/>
          <p:nvPr/>
        </p:nvSpPr>
        <p:spPr>
          <a:xfrm>
            <a:off x="1872470" y="755658"/>
            <a:ext cx="7428893" cy="523220"/>
          </a:xfrm>
          <a:prstGeom prst="rect">
            <a:avLst/>
          </a:prstGeom>
        </p:spPr>
        <p:txBody>
          <a:bodyPr wrap="none">
            <a:spAutoFit/>
          </a:bodyPr>
          <a:lstStyle/>
          <a:p>
            <a:r>
              <a:rPr lang="en-AU" sz="2800" b="1" dirty="0">
                <a:latin typeface="Calibri" panose="020F0502020204030204" pitchFamily="34" charset="0"/>
                <a:ea typeface="Calibri" panose="020F0502020204030204" pitchFamily="34" charset="0"/>
                <a:cs typeface="Times New Roman" panose="02020603050405020304" pitchFamily="18" charset="0"/>
              </a:rPr>
              <a:t>CAN’T CONTROL               				CAN CONTROL</a:t>
            </a:r>
            <a:endParaRPr lang="en-AU" sz="2800" dirty="0"/>
          </a:p>
        </p:txBody>
      </p:sp>
      <p:sp>
        <p:nvSpPr>
          <p:cNvPr id="3" name="Rectangle 2">
            <a:extLst>
              <a:ext uri="{FF2B5EF4-FFF2-40B4-BE49-F238E27FC236}">
                <a16:creationId xmlns:a16="http://schemas.microsoft.com/office/drawing/2014/main" id="{E69DC3AE-7BCD-4D23-8C90-C6706539CE41}"/>
              </a:ext>
            </a:extLst>
          </p:cNvPr>
          <p:cNvSpPr/>
          <p:nvPr/>
        </p:nvSpPr>
        <p:spPr>
          <a:xfrm>
            <a:off x="1517716" y="2328421"/>
            <a:ext cx="3846136" cy="2328843"/>
          </a:xfrm>
          <a:prstGeom prst="rect">
            <a:avLst/>
          </a:prstGeom>
        </p:spPr>
        <p:txBody>
          <a:bodyPr wrap="square">
            <a:spAutoFit/>
          </a:bodyPr>
          <a:lstStyle/>
          <a:p>
            <a:pPr>
              <a:lnSpc>
                <a:spcPct val="115000"/>
              </a:lnSpc>
              <a:spcAft>
                <a:spcPts val="1000"/>
              </a:spcAft>
            </a:pPr>
            <a:r>
              <a:rPr lang="en-AU" sz="2000" b="1" dirty="0">
                <a:latin typeface="Calibri" panose="020F0502020204030204" pitchFamily="34" charset="0"/>
                <a:ea typeface="Calibri" panose="020F0502020204030204" pitchFamily="34" charset="0"/>
                <a:cs typeface="Times New Roman" panose="02020603050405020304" pitchFamily="18" charset="0"/>
              </a:rPr>
              <a:t>WHAT OTHERS THINK</a:t>
            </a:r>
            <a:endParaRPr lang="en-AU" sz="20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AU" sz="2000" b="1" dirty="0">
                <a:latin typeface="Calibri" panose="020F0502020204030204" pitchFamily="34" charset="0"/>
                <a:ea typeface="Calibri" panose="020F0502020204030204" pitchFamily="34" charset="0"/>
                <a:cs typeface="Times New Roman" panose="02020603050405020304" pitchFamily="18" charset="0"/>
              </a:rPr>
              <a:t>WHAT OTHERS DO</a:t>
            </a:r>
            <a:endParaRPr lang="en-AU" sz="20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AU" sz="2000" b="1" dirty="0">
                <a:latin typeface="Calibri" panose="020F0502020204030204" pitchFamily="34" charset="0"/>
                <a:ea typeface="Calibri" panose="020F0502020204030204" pitchFamily="34" charset="0"/>
                <a:cs typeface="Times New Roman" panose="02020603050405020304" pitchFamily="18" charset="0"/>
              </a:rPr>
              <a:t>HOW LONG THIS GOES FOR</a:t>
            </a:r>
            <a:endParaRPr lang="en-AU" sz="20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AU" sz="2000" b="1" dirty="0">
                <a:latin typeface="Calibri" panose="020F0502020204030204" pitchFamily="34" charset="0"/>
                <a:ea typeface="Calibri" panose="020F0502020204030204" pitchFamily="34" charset="0"/>
                <a:cs typeface="Times New Roman" panose="02020603050405020304" pitchFamily="18" charset="0"/>
              </a:rPr>
              <a:t>THE PAST</a:t>
            </a:r>
            <a:endParaRPr lang="en-AU" sz="2000" dirty="0">
              <a:latin typeface="Calibri" panose="020F0502020204030204" pitchFamily="34" charset="0"/>
              <a:ea typeface="Calibri" panose="020F0502020204030204" pitchFamily="34" charset="0"/>
              <a:cs typeface="Times New Roman" panose="02020603050405020304" pitchFamily="18" charset="0"/>
            </a:endParaRPr>
          </a:p>
          <a:p>
            <a:r>
              <a:rPr lang="en-AU" sz="2000" b="1" dirty="0">
                <a:latin typeface="Calibri" panose="020F0502020204030204" pitchFamily="34" charset="0"/>
                <a:ea typeface="Calibri" panose="020F0502020204030204" pitchFamily="34" charset="0"/>
                <a:cs typeface="Times New Roman" panose="02020603050405020304" pitchFamily="18" charset="0"/>
              </a:rPr>
              <a:t>WHAT HAS HAPPENED</a:t>
            </a:r>
            <a:endParaRPr lang="en-AU" sz="2000" dirty="0"/>
          </a:p>
        </p:txBody>
      </p:sp>
      <p:sp>
        <p:nvSpPr>
          <p:cNvPr id="4" name="Rectangle 3">
            <a:extLst>
              <a:ext uri="{FF2B5EF4-FFF2-40B4-BE49-F238E27FC236}">
                <a16:creationId xmlns:a16="http://schemas.microsoft.com/office/drawing/2014/main" id="{69B11EB2-048B-42CC-B93D-93F7C4EADB6D}"/>
              </a:ext>
            </a:extLst>
          </p:cNvPr>
          <p:cNvSpPr/>
          <p:nvPr/>
        </p:nvSpPr>
        <p:spPr>
          <a:xfrm>
            <a:off x="6393056" y="2328421"/>
            <a:ext cx="5059052" cy="1872051"/>
          </a:xfrm>
          <a:prstGeom prst="rect">
            <a:avLst/>
          </a:prstGeom>
        </p:spPr>
        <p:txBody>
          <a:bodyPr wrap="square">
            <a:spAutoFit/>
          </a:bodyPr>
          <a:lstStyle/>
          <a:p>
            <a:pPr>
              <a:lnSpc>
                <a:spcPct val="115000"/>
              </a:lnSpc>
              <a:spcAft>
                <a:spcPts val="1000"/>
              </a:spcAft>
            </a:pPr>
            <a:r>
              <a:rPr lang="en-AU" sz="2000" b="1" dirty="0">
                <a:latin typeface="Calibri" panose="020F0502020204030204" pitchFamily="34" charset="0"/>
                <a:ea typeface="Calibri" panose="020F0502020204030204" pitchFamily="34" charset="0"/>
                <a:cs typeface="Times New Roman" panose="02020603050405020304" pitchFamily="18" charset="0"/>
              </a:rPr>
              <a:t>WHETHER I SCARE MYSELF OR NOT</a:t>
            </a:r>
            <a:endParaRPr lang="en-AU" sz="20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AU" sz="2000" b="1" dirty="0">
                <a:latin typeface="Calibri" panose="020F0502020204030204" pitchFamily="34" charset="0"/>
                <a:ea typeface="Calibri" panose="020F0502020204030204" pitchFamily="34" charset="0"/>
                <a:cs typeface="Times New Roman" panose="02020603050405020304" pitchFamily="18" charset="0"/>
              </a:rPr>
              <a:t>HOW MUCH I FOCUS ON THE NEGATIVE</a:t>
            </a:r>
            <a:endParaRPr lang="en-AU" sz="20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AU" sz="2000" b="1" dirty="0">
                <a:latin typeface="Calibri" panose="020F0502020204030204" pitchFamily="34" charset="0"/>
                <a:ea typeface="Calibri" panose="020F0502020204030204" pitchFamily="34" charset="0"/>
                <a:cs typeface="Times New Roman" panose="02020603050405020304" pitchFamily="18" charset="0"/>
              </a:rPr>
              <a:t>HOW MUCH I STAY IN THE PRESENT</a:t>
            </a:r>
            <a:endParaRPr lang="en-AU" sz="20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AU" sz="2000" b="1" dirty="0">
                <a:latin typeface="Calibri" panose="020F0502020204030204" pitchFamily="34" charset="0"/>
                <a:ea typeface="Calibri" panose="020F0502020204030204" pitchFamily="34" charset="0"/>
                <a:cs typeface="Times New Roman" panose="02020603050405020304" pitchFamily="18" charset="0"/>
              </a:rPr>
              <a:t>MY THINKING</a:t>
            </a:r>
            <a:endParaRPr lang="en-AU"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06450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5F23270-51AC-4E6A-93EA-AA2A00C7C513}"/>
              </a:ext>
            </a:extLst>
          </p:cNvPr>
          <p:cNvSpPr/>
          <p:nvPr/>
        </p:nvSpPr>
        <p:spPr>
          <a:xfrm>
            <a:off x="4694398" y="746231"/>
            <a:ext cx="2648802" cy="523220"/>
          </a:xfrm>
          <a:prstGeom prst="rect">
            <a:avLst/>
          </a:prstGeom>
        </p:spPr>
        <p:txBody>
          <a:bodyPr wrap="none">
            <a:spAutoFit/>
          </a:bodyPr>
          <a:lstStyle/>
          <a:p>
            <a:r>
              <a:rPr lang="en-AU" sz="2800" b="1" dirty="0">
                <a:latin typeface="Calibri" panose="020F0502020204030204" pitchFamily="34" charset="0"/>
                <a:ea typeface="Calibri" panose="020F0502020204030204" pitchFamily="34" charset="0"/>
                <a:cs typeface="Times New Roman" panose="02020603050405020304" pitchFamily="18" charset="0"/>
              </a:rPr>
              <a:t> ‘HERDING CATS’</a:t>
            </a:r>
            <a:endParaRPr lang="en-AU" sz="2800" dirty="0"/>
          </a:p>
        </p:txBody>
      </p:sp>
      <p:pic>
        <p:nvPicPr>
          <p:cNvPr id="3" name="Picture 2">
            <a:extLst>
              <a:ext uri="{FF2B5EF4-FFF2-40B4-BE49-F238E27FC236}">
                <a16:creationId xmlns:a16="http://schemas.microsoft.com/office/drawing/2014/main" id="{F89275A0-3817-46A2-9329-74D5D56AA821}"/>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084082" y="1885361"/>
            <a:ext cx="4204356" cy="3629320"/>
          </a:xfrm>
          <a:prstGeom prst="rect">
            <a:avLst/>
          </a:prstGeom>
        </p:spPr>
      </p:pic>
      <p:sp>
        <p:nvSpPr>
          <p:cNvPr id="4" name="Rectangle 3">
            <a:extLst>
              <a:ext uri="{FF2B5EF4-FFF2-40B4-BE49-F238E27FC236}">
                <a16:creationId xmlns:a16="http://schemas.microsoft.com/office/drawing/2014/main" id="{AC0E9BB1-E358-45F8-8B4B-5829E49C57BA}"/>
              </a:ext>
            </a:extLst>
          </p:cNvPr>
          <p:cNvSpPr/>
          <p:nvPr/>
        </p:nvSpPr>
        <p:spPr>
          <a:xfrm>
            <a:off x="5894895" y="2256182"/>
            <a:ext cx="6096000" cy="4085477"/>
          </a:xfrm>
          <a:prstGeom prst="rect">
            <a:avLst/>
          </a:prstGeom>
        </p:spPr>
        <p:txBody>
          <a:bodyPr>
            <a:spAutoFit/>
          </a:bodyPr>
          <a:lstStyle/>
          <a:p>
            <a:pPr marL="342900" lvl="0" indent="-342900">
              <a:spcAft>
                <a:spcPts val="0"/>
              </a:spcAft>
              <a:buFont typeface="Symbol" panose="05050102010706020507" pitchFamily="18" charset="2"/>
              <a:buChar char=""/>
            </a:pPr>
            <a:r>
              <a:rPr lang="en-AU" sz="2000" b="1" dirty="0">
                <a:latin typeface="Calibri" panose="020F0502020204030204" pitchFamily="34" charset="0"/>
                <a:ea typeface="Calibri" panose="020F0502020204030204" pitchFamily="34" charset="0"/>
                <a:cs typeface="Calibri" panose="020F0502020204030204" pitchFamily="34" charset="0"/>
              </a:rPr>
              <a:t>What you THINK ABOUT is a CHOICE</a:t>
            </a:r>
            <a:endParaRPr lang="en-AU" sz="2000" dirty="0"/>
          </a:p>
          <a:p>
            <a:pPr marL="180340">
              <a:spcAft>
                <a:spcPts val="0"/>
              </a:spcAft>
            </a:pPr>
            <a:r>
              <a:rPr lang="en-AU" sz="2000" b="1" dirty="0">
                <a:latin typeface="Calibri" panose="020F0502020204030204" pitchFamily="34" charset="0"/>
                <a:ea typeface="Calibri" panose="020F0502020204030204" pitchFamily="34" charset="0"/>
                <a:cs typeface="Calibri" panose="020F0502020204030204" pitchFamily="34" charset="0"/>
              </a:rPr>
              <a:t> </a:t>
            </a:r>
            <a:endParaRPr lang="en-AU" sz="2000" dirty="0"/>
          </a:p>
          <a:p>
            <a:pPr marL="342900" lvl="0" indent="-342900">
              <a:spcAft>
                <a:spcPts val="0"/>
              </a:spcAft>
              <a:buFont typeface="Symbol" panose="05050102010706020507" pitchFamily="18" charset="2"/>
              <a:buChar char=""/>
            </a:pPr>
            <a:r>
              <a:rPr lang="en-AU" sz="2000" b="1" dirty="0">
                <a:latin typeface="Calibri" panose="020F0502020204030204" pitchFamily="34" charset="0"/>
                <a:ea typeface="Calibri" panose="020F0502020204030204" pitchFamily="34" charset="0"/>
                <a:cs typeface="Calibri" panose="020F0502020204030204" pitchFamily="34" charset="0"/>
              </a:rPr>
              <a:t>What you think about affects how you FEEL</a:t>
            </a:r>
            <a:endParaRPr lang="en-AU" sz="2000" dirty="0"/>
          </a:p>
          <a:p>
            <a:pPr>
              <a:spcAft>
                <a:spcPts val="0"/>
              </a:spcAft>
            </a:pPr>
            <a:r>
              <a:rPr lang="en-AU" sz="2000" b="1" dirty="0">
                <a:latin typeface="Calibri" panose="020F0502020204030204" pitchFamily="34" charset="0"/>
                <a:ea typeface="Calibri" panose="020F0502020204030204" pitchFamily="34" charset="0"/>
                <a:cs typeface="Calibri" panose="020F0502020204030204" pitchFamily="34" charset="0"/>
              </a:rPr>
              <a:t> </a:t>
            </a:r>
            <a:endParaRPr lang="en-AU" sz="2000" dirty="0"/>
          </a:p>
          <a:p>
            <a:pPr marL="342900" lvl="0" indent="-342900">
              <a:spcAft>
                <a:spcPts val="0"/>
              </a:spcAft>
              <a:buFont typeface="Symbol" panose="05050102010706020507" pitchFamily="18" charset="2"/>
              <a:buChar char=""/>
            </a:pPr>
            <a:r>
              <a:rPr lang="en-AU" sz="2000" b="1" dirty="0">
                <a:latin typeface="Calibri" panose="020F0502020204030204" pitchFamily="34" charset="0"/>
                <a:ea typeface="Calibri" panose="020F0502020204030204" pitchFamily="34" charset="0"/>
                <a:cs typeface="Calibri" panose="020F0502020204030204" pitchFamily="34" charset="0"/>
              </a:rPr>
              <a:t>How LONG you stay focussed on something is a CHOICE</a:t>
            </a:r>
            <a:endParaRPr lang="en-AU" sz="2000" dirty="0"/>
          </a:p>
          <a:p>
            <a:pPr>
              <a:spcAft>
                <a:spcPts val="0"/>
              </a:spcAft>
            </a:pPr>
            <a:r>
              <a:rPr lang="en-AU" sz="2000" b="1" dirty="0">
                <a:latin typeface="Calibri" panose="020F0502020204030204" pitchFamily="34" charset="0"/>
                <a:ea typeface="Calibri" panose="020F0502020204030204" pitchFamily="34" charset="0"/>
                <a:cs typeface="Calibri" panose="020F0502020204030204" pitchFamily="34" charset="0"/>
              </a:rPr>
              <a:t> </a:t>
            </a:r>
            <a:endParaRPr lang="en-AU" sz="2000" dirty="0"/>
          </a:p>
          <a:p>
            <a:pPr marL="342900" lvl="0" indent="-342900">
              <a:spcAft>
                <a:spcPts val="0"/>
              </a:spcAft>
              <a:buFont typeface="Symbol" panose="05050102010706020507" pitchFamily="18" charset="2"/>
              <a:buChar char=""/>
            </a:pPr>
            <a:r>
              <a:rPr lang="en-AU" sz="2000" b="1" dirty="0">
                <a:latin typeface="Calibri" panose="020F0502020204030204" pitchFamily="34" charset="0"/>
                <a:ea typeface="Calibri" panose="020F0502020204030204" pitchFamily="34" charset="0"/>
                <a:cs typeface="Calibri" panose="020F0502020204030204" pitchFamily="34" charset="0"/>
              </a:rPr>
              <a:t>Life just HAPPENS. Things just ARE. It’s what you TELL yourself about what’s happening that governs how it affects you</a:t>
            </a:r>
            <a:endParaRPr lang="en-AU" sz="2000" dirty="0"/>
          </a:p>
          <a:p>
            <a:pPr>
              <a:spcAft>
                <a:spcPts val="0"/>
              </a:spcAft>
            </a:pPr>
            <a:r>
              <a:rPr lang="en-AU" sz="2000" b="1" dirty="0">
                <a:latin typeface="Calibri" panose="020F0502020204030204" pitchFamily="34" charset="0"/>
                <a:ea typeface="Calibri" panose="020F0502020204030204" pitchFamily="34" charset="0"/>
                <a:cs typeface="Calibri" panose="020F0502020204030204" pitchFamily="34" charset="0"/>
              </a:rPr>
              <a:t> </a:t>
            </a:r>
            <a:endParaRPr lang="en-AU" sz="2000" dirty="0"/>
          </a:p>
          <a:p>
            <a:pPr marL="342900" lvl="0" indent="-342900">
              <a:spcAft>
                <a:spcPts val="0"/>
              </a:spcAft>
              <a:buFont typeface="Symbol" panose="05050102010706020507" pitchFamily="18" charset="2"/>
              <a:buChar char=""/>
            </a:pPr>
            <a:r>
              <a:rPr lang="en-AU" sz="2000" b="1" dirty="0">
                <a:latin typeface="Calibri" panose="020F0502020204030204" pitchFamily="34" charset="0"/>
                <a:ea typeface="Calibri" panose="020F0502020204030204" pitchFamily="34" charset="0"/>
                <a:cs typeface="Calibri" panose="020F0502020204030204" pitchFamily="34" charset="0"/>
              </a:rPr>
              <a:t>Only YOU can help YOU feel better!</a:t>
            </a:r>
            <a:endParaRPr lang="en-AU" sz="2000" dirty="0"/>
          </a:p>
          <a:p>
            <a:pPr>
              <a:lnSpc>
                <a:spcPct val="115000"/>
              </a:lnSpc>
              <a:spcAft>
                <a:spcPts val="0"/>
              </a:spcAft>
            </a:pPr>
            <a:r>
              <a:rPr lang="en-AU" b="1" dirty="0">
                <a:latin typeface="Calibri" panose="020F0502020204030204" pitchFamily="34" charset="0"/>
                <a:ea typeface="Calibri" panose="020F0502020204030204" pitchFamily="34" charset="0"/>
                <a:cs typeface="Times New Roman" panose="02020603050405020304" pitchFamily="18" charset="0"/>
              </a:rPr>
              <a:t> </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871220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9C2E4FB-3C74-42C2-8574-768422F11CD0}"/>
              </a:ext>
            </a:extLst>
          </p:cNvPr>
          <p:cNvSpPr/>
          <p:nvPr/>
        </p:nvSpPr>
        <p:spPr>
          <a:xfrm>
            <a:off x="3894249" y="416293"/>
            <a:ext cx="3441968" cy="461665"/>
          </a:xfrm>
          <a:prstGeom prst="rect">
            <a:avLst/>
          </a:prstGeom>
        </p:spPr>
        <p:txBody>
          <a:bodyPr wrap="none">
            <a:spAutoFit/>
          </a:bodyPr>
          <a:lstStyle/>
          <a:p>
            <a:pPr algn="ctr">
              <a:spcAft>
                <a:spcPts val="0"/>
              </a:spcAft>
            </a:pPr>
            <a:r>
              <a:rPr lang="en-AU" sz="2400" b="1" dirty="0">
                <a:latin typeface="Calibri" panose="020F0502020204030204" pitchFamily="34" charset="0"/>
                <a:ea typeface="Calibri" panose="020F0502020204030204" pitchFamily="34" charset="0"/>
                <a:cs typeface="Calibri" panose="020F0502020204030204" pitchFamily="34" charset="0"/>
              </a:rPr>
              <a:t>RELATIONSHIP WITH SELF</a:t>
            </a:r>
            <a:endParaRPr lang="en-AU" sz="2400" dirty="0">
              <a:effectLst/>
            </a:endParaRPr>
          </a:p>
        </p:txBody>
      </p:sp>
      <p:sp>
        <p:nvSpPr>
          <p:cNvPr id="3" name="Rectangle 2">
            <a:extLst>
              <a:ext uri="{FF2B5EF4-FFF2-40B4-BE49-F238E27FC236}">
                <a16:creationId xmlns:a16="http://schemas.microsoft.com/office/drawing/2014/main" id="{2A32FD3F-3705-4721-AFF4-68F0F320CAA2}"/>
              </a:ext>
            </a:extLst>
          </p:cNvPr>
          <p:cNvSpPr/>
          <p:nvPr/>
        </p:nvSpPr>
        <p:spPr>
          <a:xfrm>
            <a:off x="2420588" y="1368400"/>
            <a:ext cx="6656181" cy="400110"/>
          </a:xfrm>
          <a:prstGeom prst="rect">
            <a:avLst/>
          </a:prstGeom>
        </p:spPr>
        <p:txBody>
          <a:bodyPr wrap="none">
            <a:spAutoFit/>
          </a:bodyPr>
          <a:lstStyle/>
          <a:p>
            <a:r>
              <a:rPr lang="en-AU" sz="2000" b="1" dirty="0">
                <a:latin typeface="Calibri" panose="020F0502020204030204" pitchFamily="34" charset="0"/>
                <a:ea typeface="Calibri" panose="020F0502020204030204" pitchFamily="34" charset="0"/>
              </a:rPr>
              <a:t>LOW SELF ESTEEM                                                  SELF-CRITICISM</a:t>
            </a:r>
            <a:endParaRPr lang="en-AU" sz="2000" dirty="0"/>
          </a:p>
        </p:txBody>
      </p:sp>
      <p:pic>
        <p:nvPicPr>
          <p:cNvPr id="4" name="Picture 3">
            <a:extLst>
              <a:ext uri="{FF2B5EF4-FFF2-40B4-BE49-F238E27FC236}">
                <a16:creationId xmlns:a16="http://schemas.microsoft.com/office/drawing/2014/main" id="{909433E1-ED1E-43DA-B633-7258CEAEEC88}"/>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862763" y="2258952"/>
            <a:ext cx="3167406" cy="3632800"/>
          </a:xfrm>
          <a:prstGeom prst="rect">
            <a:avLst/>
          </a:prstGeom>
        </p:spPr>
      </p:pic>
      <p:pic>
        <p:nvPicPr>
          <p:cNvPr id="5" name="Picture 4">
            <a:extLst>
              <a:ext uri="{FF2B5EF4-FFF2-40B4-BE49-F238E27FC236}">
                <a16:creationId xmlns:a16="http://schemas.microsoft.com/office/drawing/2014/main" id="{7D5340E5-954E-47AB-8138-D1656D4FD01F}"/>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6890016" y="2258952"/>
            <a:ext cx="2527362" cy="3453691"/>
          </a:xfrm>
          <a:prstGeom prst="rect">
            <a:avLst/>
          </a:prstGeom>
        </p:spPr>
      </p:pic>
    </p:spTree>
    <p:extLst>
      <p:ext uri="{BB962C8B-B14F-4D97-AF65-F5344CB8AC3E}">
        <p14:creationId xmlns:p14="http://schemas.microsoft.com/office/powerpoint/2010/main" val="9677888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912D33D-6F0F-419B-AB5B-273EE0FF4DA8}"/>
              </a:ext>
            </a:extLst>
          </p:cNvPr>
          <p:cNvSpPr/>
          <p:nvPr/>
        </p:nvSpPr>
        <p:spPr>
          <a:xfrm>
            <a:off x="1590990" y="1311839"/>
            <a:ext cx="1883016" cy="400110"/>
          </a:xfrm>
          <a:prstGeom prst="rect">
            <a:avLst/>
          </a:prstGeom>
        </p:spPr>
        <p:txBody>
          <a:bodyPr wrap="none">
            <a:spAutoFit/>
          </a:bodyPr>
          <a:lstStyle/>
          <a:p>
            <a:r>
              <a:rPr lang="en-AU" sz="2000" b="1" dirty="0">
                <a:latin typeface="Calibri" panose="020F0502020204030204" pitchFamily="34" charset="0"/>
                <a:ea typeface="Calibri" panose="020F0502020204030204" pitchFamily="34" charset="0"/>
              </a:rPr>
              <a:t>DOUBTING SELF</a:t>
            </a:r>
            <a:endParaRPr lang="en-AU" sz="2000" dirty="0"/>
          </a:p>
        </p:txBody>
      </p:sp>
      <p:sp>
        <p:nvSpPr>
          <p:cNvPr id="4" name="Rectangle 3">
            <a:extLst>
              <a:ext uri="{FF2B5EF4-FFF2-40B4-BE49-F238E27FC236}">
                <a16:creationId xmlns:a16="http://schemas.microsoft.com/office/drawing/2014/main" id="{F361D31F-A77B-4DBC-972F-6C0E375CAB32}"/>
              </a:ext>
            </a:extLst>
          </p:cNvPr>
          <p:cNvSpPr/>
          <p:nvPr/>
        </p:nvSpPr>
        <p:spPr>
          <a:xfrm>
            <a:off x="6517063" y="1322227"/>
            <a:ext cx="3692165" cy="779444"/>
          </a:xfrm>
          <a:prstGeom prst="rect">
            <a:avLst/>
          </a:prstGeom>
        </p:spPr>
        <p:txBody>
          <a:bodyPr wrap="square">
            <a:spAutoFit/>
          </a:bodyPr>
          <a:lstStyle/>
          <a:p>
            <a:pPr>
              <a:lnSpc>
                <a:spcPct val="115000"/>
              </a:lnSpc>
              <a:spcAft>
                <a:spcPts val="0"/>
              </a:spcAft>
            </a:pPr>
            <a:r>
              <a:rPr lang="en-AU" sz="2000" b="1" dirty="0">
                <a:latin typeface="Calibri" panose="020F0502020204030204" pitchFamily="34" charset="0"/>
                <a:ea typeface="Calibri" panose="020F0502020204030204" pitchFamily="34" charset="0"/>
                <a:cs typeface="Calibri" panose="020F0502020204030204" pitchFamily="34" charset="0"/>
              </a:rPr>
              <a:t>COMPARING SELF TO OTHERS</a:t>
            </a:r>
            <a:r>
              <a:rPr lang="en-AU" sz="2000" dirty="0">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spcAft>
                <a:spcPts val="0"/>
              </a:spcAft>
            </a:pPr>
            <a:r>
              <a:rPr lang="en-AU" sz="2000" b="1" dirty="0">
                <a:latin typeface="Calibri" panose="020F0502020204030204" pitchFamily="34" charset="0"/>
                <a:ea typeface="Calibri" panose="020F0502020204030204" pitchFamily="34" charset="0"/>
                <a:cs typeface="Times New Roman" panose="02020603050405020304" pitchFamily="18" charset="0"/>
              </a:rPr>
              <a:t>		</a:t>
            </a:r>
            <a:r>
              <a:rPr lang="en-AU" sz="2000" b="1" dirty="0">
                <a:latin typeface="Calibri" panose="020F0502020204030204" pitchFamily="34" charset="0"/>
                <a:ea typeface="Calibri" panose="020F0502020204030204" pitchFamily="34" charset="0"/>
                <a:cs typeface="Calibri" panose="020F0502020204030204" pitchFamily="34" charset="0"/>
              </a:rPr>
              <a:t>(unfavourably</a:t>
            </a:r>
            <a:r>
              <a:rPr lang="en-AU" b="1" dirty="0">
                <a:latin typeface="Calibri" panose="020F0502020204030204" pitchFamily="34" charset="0"/>
                <a:ea typeface="Calibri" panose="020F0502020204030204" pitchFamily="34" charset="0"/>
                <a:cs typeface="Calibri" panose="020F0502020204030204" pitchFamily="34" charset="0"/>
              </a:rPr>
              <a:t>)</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137A9139-98AA-4442-9FE0-3182C148350F}"/>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933253" y="2253005"/>
            <a:ext cx="3346516" cy="3638747"/>
          </a:xfrm>
          <a:prstGeom prst="rect">
            <a:avLst/>
          </a:prstGeom>
        </p:spPr>
      </p:pic>
      <p:pic>
        <p:nvPicPr>
          <p:cNvPr id="6" name="Picture 5">
            <a:extLst>
              <a:ext uri="{FF2B5EF4-FFF2-40B4-BE49-F238E27FC236}">
                <a16:creationId xmlns:a16="http://schemas.microsoft.com/office/drawing/2014/main" id="{318C090F-BC6C-49BF-88B3-B338828D2789}"/>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6730735" y="2347275"/>
            <a:ext cx="3346516" cy="3544478"/>
          </a:xfrm>
          <a:prstGeom prst="rect">
            <a:avLst/>
          </a:prstGeom>
        </p:spPr>
      </p:pic>
    </p:spTree>
    <p:extLst>
      <p:ext uri="{BB962C8B-B14F-4D97-AF65-F5344CB8AC3E}">
        <p14:creationId xmlns:p14="http://schemas.microsoft.com/office/powerpoint/2010/main" val="2873568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4B1E0B7-29EE-4908-BB3E-4A4B88ABDF37}"/>
              </a:ext>
            </a:extLst>
          </p:cNvPr>
          <p:cNvSpPr/>
          <p:nvPr/>
        </p:nvSpPr>
        <p:spPr>
          <a:xfrm>
            <a:off x="1508653" y="963047"/>
            <a:ext cx="1939955" cy="400110"/>
          </a:xfrm>
          <a:prstGeom prst="rect">
            <a:avLst/>
          </a:prstGeom>
        </p:spPr>
        <p:txBody>
          <a:bodyPr wrap="none">
            <a:spAutoFit/>
          </a:bodyPr>
          <a:lstStyle/>
          <a:p>
            <a:r>
              <a:rPr lang="en-AU" sz="2000" b="1" dirty="0">
                <a:latin typeface="Calibri" panose="020F0502020204030204" pitchFamily="34" charset="0"/>
                <a:ea typeface="Calibri" panose="020F0502020204030204" pitchFamily="34" charset="0"/>
              </a:rPr>
              <a:t>PUNISHING SELF</a:t>
            </a:r>
            <a:endParaRPr lang="en-AU" sz="2000" dirty="0"/>
          </a:p>
        </p:txBody>
      </p:sp>
      <p:sp>
        <p:nvSpPr>
          <p:cNvPr id="3" name="Rectangle 2">
            <a:extLst>
              <a:ext uri="{FF2B5EF4-FFF2-40B4-BE49-F238E27FC236}">
                <a16:creationId xmlns:a16="http://schemas.microsoft.com/office/drawing/2014/main" id="{FEF88C89-BAFD-4E9C-B947-A6C9DC40C32D}"/>
              </a:ext>
            </a:extLst>
          </p:cNvPr>
          <p:cNvSpPr/>
          <p:nvPr/>
        </p:nvSpPr>
        <p:spPr>
          <a:xfrm>
            <a:off x="7096005" y="963047"/>
            <a:ext cx="2220673" cy="400110"/>
          </a:xfrm>
          <a:prstGeom prst="rect">
            <a:avLst/>
          </a:prstGeom>
        </p:spPr>
        <p:txBody>
          <a:bodyPr wrap="none">
            <a:spAutoFit/>
          </a:bodyPr>
          <a:lstStyle/>
          <a:p>
            <a:r>
              <a:rPr lang="en-AU" sz="2000" b="1" dirty="0">
                <a:latin typeface="Calibri" panose="020F0502020204030204" pitchFamily="34" charset="0"/>
                <a:ea typeface="Calibri" panose="020F0502020204030204" pitchFamily="34" charset="0"/>
              </a:rPr>
              <a:t>LACK OF SELF CARE</a:t>
            </a:r>
            <a:endParaRPr lang="en-AU" sz="2000" dirty="0"/>
          </a:p>
        </p:txBody>
      </p:sp>
      <p:pic>
        <p:nvPicPr>
          <p:cNvPr id="4" name="Picture 3">
            <a:extLst>
              <a:ext uri="{FF2B5EF4-FFF2-40B4-BE49-F238E27FC236}">
                <a16:creationId xmlns:a16="http://schemas.microsoft.com/office/drawing/2014/main" id="{1C6DD260-68D0-4F5E-9E5F-2C07DC303F19}"/>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150070" y="2200275"/>
            <a:ext cx="3287762" cy="3418100"/>
          </a:xfrm>
          <a:prstGeom prst="rect">
            <a:avLst/>
          </a:prstGeom>
        </p:spPr>
      </p:pic>
      <p:pic>
        <p:nvPicPr>
          <p:cNvPr id="5" name="Picture 4">
            <a:extLst>
              <a:ext uri="{FF2B5EF4-FFF2-40B4-BE49-F238E27FC236}">
                <a16:creationId xmlns:a16="http://schemas.microsoft.com/office/drawing/2014/main" id="{EF0A251C-0006-413A-AC1F-0107296010AF}"/>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6912039" y="2040019"/>
            <a:ext cx="2853997" cy="3578356"/>
          </a:xfrm>
          <a:prstGeom prst="rect">
            <a:avLst/>
          </a:prstGeom>
        </p:spPr>
      </p:pic>
    </p:spTree>
    <p:extLst>
      <p:ext uri="{BB962C8B-B14F-4D97-AF65-F5344CB8AC3E}">
        <p14:creationId xmlns:p14="http://schemas.microsoft.com/office/powerpoint/2010/main" val="17352046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28CCA9F-BA39-46B6-8EE2-46D7D36AFBAF}"/>
              </a:ext>
            </a:extLst>
          </p:cNvPr>
          <p:cNvSpPr/>
          <p:nvPr/>
        </p:nvSpPr>
        <p:spPr>
          <a:xfrm>
            <a:off x="1543005" y="977717"/>
            <a:ext cx="3121688" cy="400110"/>
          </a:xfrm>
          <a:prstGeom prst="rect">
            <a:avLst/>
          </a:prstGeom>
        </p:spPr>
        <p:txBody>
          <a:bodyPr wrap="none">
            <a:spAutoFit/>
          </a:bodyPr>
          <a:lstStyle/>
          <a:p>
            <a:r>
              <a:rPr lang="en-AU" sz="2000" b="1" dirty="0">
                <a:latin typeface="Calibri" panose="020F0502020204030204" pitchFamily="34" charset="0"/>
                <a:ea typeface="Calibri" panose="020F0502020204030204" pitchFamily="34" charset="0"/>
              </a:rPr>
              <a:t> INABILITY TO SELF-SOOTHE</a:t>
            </a:r>
            <a:endParaRPr lang="en-AU" sz="2000" dirty="0"/>
          </a:p>
        </p:txBody>
      </p:sp>
      <p:sp>
        <p:nvSpPr>
          <p:cNvPr id="3" name="Rectangle 2">
            <a:extLst>
              <a:ext uri="{FF2B5EF4-FFF2-40B4-BE49-F238E27FC236}">
                <a16:creationId xmlns:a16="http://schemas.microsoft.com/office/drawing/2014/main" id="{0A8B51E8-BE01-4C39-A730-A9236092D597}"/>
              </a:ext>
            </a:extLst>
          </p:cNvPr>
          <p:cNvSpPr/>
          <p:nvPr/>
        </p:nvSpPr>
        <p:spPr>
          <a:xfrm>
            <a:off x="6939355" y="1020716"/>
            <a:ext cx="2486835" cy="400110"/>
          </a:xfrm>
          <a:prstGeom prst="rect">
            <a:avLst/>
          </a:prstGeom>
        </p:spPr>
        <p:txBody>
          <a:bodyPr wrap="none">
            <a:spAutoFit/>
          </a:bodyPr>
          <a:lstStyle/>
          <a:p>
            <a:r>
              <a:rPr lang="en-AU" sz="2000" b="1" dirty="0">
                <a:latin typeface="Calibri" panose="020F0502020204030204" pitchFamily="34" charset="0"/>
                <a:ea typeface="Calibri" panose="020F0502020204030204" pitchFamily="34" charset="0"/>
              </a:rPr>
              <a:t>INABILITY TO ASSERT </a:t>
            </a:r>
            <a:endParaRPr lang="en-AU" sz="2000" dirty="0"/>
          </a:p>
        </p:txBody>
      </p:sp>
      <p:pic>
        <p:nvPicPr>
          <p:cNvPr id="4" name="Picture 3">
            <a:extLst>
              <a:ext uri="{FF2B5EF4-FFF2-40B4-BE49-F238E27FC236}">
                <a16:creationId xmlns:a16="http://schemas.microsoft.com/office/drawing/2014/main" id="{2ACD0877-3BAB-418C-91E3-3EDF2D289DEB}"/>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543005" y="1722749"/>
            <a:ext cx="3253742" cy="3412502"/>
          </a:xfrm>
          <a:prstGeom prst="rect">
            <a:avLst/>
          </a:prstGeom>
        </p:spPr>
      </p:pic>
      <p:pic>
        <p:nvPicPr>
          <p:cNvPr id="5" name="Picture 4">
            <a:extLst>
              <a:ext uri="{FF2B5EF4-FFF2-40B4-BE49-F238E27FC236}">
                <a16:creationId xmlns:a16="http://schemas.microsoft.com/office/drawing/2014/main" id="{C8BCF093-4772-41E3-AF19-FFF0E9ACD618}"/>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6735758" y="1911283"/>
            <a:ext cx="2894028" cy="3223968"/>
          </a:xfrm>
          <a:prstGeom prst="rect">
            <a:avLst/>
          </a:prstGeom>
        </p:spPr>
      </p:pic>
      <p:sp>
        <p:nvSpPr>
          <p:cNvPr id="6" name="Rectangle 5">
            <a:extLst>
              <a:ext uri="{FF2B5EF4-FFF2-40B4-BE49-F238E27FC236}">
                <a16:creationId xmlns:a16="http://schemas.microsoft.com/office/drawing/2014/main" id="{E2262436-A43E-45F7-B8E3-1EBB9C811A95}"/>
              </a:ext>
            </a:extLst>
          </p:cNvPr>
          <p:cNvSpPr/>
          <p:nvPr/>
        </p:nvSpPr>
        <p:spPr>
          <a:xfrm>
            <a:off x="2774623" y="5383214"/>
            <a:ext cx="6096000" cy="779444"/>
          </a:xfrm>
          <a:prstGeom prst="rect">
            <a:avLst/>
          </a:prstGeom>
        </p:spPr>
        <p:txBody>
          <a:bodyPr>
            <a:spAutoFit/>
          </a:bodyPr>
          <a:lstStyle/>
          <a:p>
            <a:pPr algn="ctr">
              <a:lnSpc>
                <a:spcPct val="115000"/>
              </a:lnSpc>
              <a:spcAft>
                <a:spcPts val="0"/>
              </a:spcAft>
            </a:pPr>
            <a:r>
              <a:rPr lang="en-AU" sz="2000" b="1" dirty="0">
                <a:latin typeface="Calibri" panose="020F0502020204030204" pitchFamily="34" charset="0"/>
                <a:ea typeface="Calibri" panose="020F0502020204030204" pitchFamily="34" charset="0"/>
                <a:cs typeface="Calibri" panose="020F0502020204030204" pitchFamily="34" charset="0"/>
              </a:rPr>
              <a:t>And seeking APPROVAL, ACCEPTANCE and APPRECIATION of self from OUTSIDE sources.</a:t>
            </a:r>
            <a:endParaRPr lang="en-AU"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961353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59F32F9-2789-44B7-B322-342CF669710D}"/>
              </a:ext>
            </a:extLst>
          </p:cNvPr>
          <p:cNvSpPr/>
          <p:nvPr/>
        </p:nvSpPr>
        <p:spPr>
          <a:xfrm>
            <a:off x="964676" y="751344"/>
            <a:ext cx="6096000" cy="2677656"/>
          </a:xfrm>
          <a:prstGeom prst="rect">
            <a:avLst/>
          </a:prstGeom>
        </p:spPr>
        <p:txBody>
          <a:bodyPr>
            <a:spAutoFit/>
          </a:bodyPr>
          <a:lstStyle/>
          <a:p>
            <a:pPr>
              <a:spcAft>
                <a:spcPts val="0"/>
              </a:spcAft>
            </a:pPr>
            <a:r>
              <a:rPr lang="en-AU" sz="2400" b="1" dirty="0">
                <a:latin typeface="Calibri" panose="020F0502020204030204" pitchFamily="34" charset="0"/>
                <a:ea typeface="Times New Roman" panose="02020603050405020304" pitchFamily="18" charset="0"/>
              </a:rPr>
              <a:t>LONELINESS:</a:t>
            </a:r>
            <a:endParaRPr lang="en-AU" sz="2400" dirty="0">
              <a:latin typeface="Times New Roman" panose="02020603050405020304" pitchFamily="18" charset="0"/>
              <a:ea typeface="Times New Roman" panose="02020603050405020304" pitchFamily="18" charset="0"/>
            </a:endParaRPr>
          </a:p>
          <a:p>
            <a:pPr>
              <a:spcAft>
                <a:spcPts val="0"/>
              </a:spcAft>
            </a:pPr>
            <a:r>
              <a:rPr lang="en-AU" sz="2400" b="1" dirty="0">
                <a:latin typeface="Calibri" panose="020F0502020204030204" pitchFamily="34" charset="0"/>
                <a:ea typeface="Times New Roman" panose="02020603050405020304" pitchFamily="18" charset="0"/>
              </a:rPr>
              <a:t> </a:t>
            </a:r>
            <a:endParaRPr lang="en-AU" sz="2400" dirty="0">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pPr>
            <a:r>
              <a:rPr lang="en-AU" sz="2400" b="1" dirty="0">
                <a:latin typeface="Calibri" panose="020F0502020204030204" pitchFamily="34" charset="0"/>
                <a:ea typeface="Times New Roman" panose="02020603050405020304" pitchFamily="18" charset="0"/>
              </a:rPr>
              <a:t>feels STRESSFUL</a:t>
            </a:r>
            <a:endParaRPr lang="en-AU" sz="2400" dirty="0">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pPr>
            <a:r>
              <a:rPr lang="en-AU" sz="2400" b="1" dirty="0">
                <a:latin typeface="Calibri" panose="020F0502020204030204" pitchFamily="34" charset="0"/>
                <a:ea typeface="Times New Roman" panose="02020603050405020304" pitchFamily="18" charset="0"/>
              </a:rPr>
              <a:t>is being alone and NOT LIKING it</a:t>
            </a:r>
            <a:endParaRPr lang="en-AU" sz="2400" dirty="0">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pPr>
            <a:r>
              <a:rPr lang="en-AU" sz="2400" b="1" dirty="0">
                <a:latin typeface="Calibri" panose="020F0502020204030204" pitchFamily="34" charset="0"/>
                <a:ea typeface="Times New Roman" panose="02020603050405020304" pitchFamily="18" charset="0"/>
              </a:rPr>
              <a:t>brings a sense that something is MISSING</a:t>
            </a:r>
            <a:endParaRPr lang="en-AU" sz="2400" dirty="0">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pPr>
            <a:r>
              <a:rPr lang="en-AU" sz="2400" b="1" dirty="0">
                <a:latin typeface="Calibri" panose="020F0502020204030204" pitchFamily="34" charset="0"/>
                <a:ea typeface="Times New Roman" panose="02020603050405020304" pitchFamily="18" charset="0"/>
              </a:rPr>
              <a:t>feels like a DEFICIENCY </a:t>
            </a:r>
            <a:endParaRPr lang="en-AU" sz="2400" dirty="0">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pPr>
            <a:r>
              <a:rPr lang="en-AU" sz="2400" b="1" dirty="0">
                <a:latin typeface="Calibri" panose="020F0502020204030204" pitchFamily="34" charset="0"/>
                <a:ea typeface="Times New Roman" panose="02020603050405020304" pitchFamily="18" charset="0"/>
              </a:rPr>
              <a:t>feels IMPOSED (no choice)</a:t>
            </a:r>
            <a:endParaRPr lang="en-AU" sz="2400" dirty="0">
              <a:effectLst/>
              <a:latin typeface="Times New Roman" panose="02020603050405020304" pitchFamily="18" charset="0"/>
              <a:ea typeface="Times New Roman" panose="02020603050405020304" pitchFamily="18" charset="0"/>
            </a:endParaRPr>
          </a:p>
        </p:txBody>
      </p:sp>
      <p:sp>
        <p:nvSpPr>
          <p:cNvPr id="4" name="Rectangle 3">
            <a:extLst>
              <a:ext uri="{FF2B5EF4-FFF2-40B4-BE49-F238E27FC236}">
                <a16:creationId xmlns:a16="http://schemas.microsoft.com/office/drawing/2014/main" id="{9082FF9E-943A-4C8A-96AC-AFB57202FD0A}"/>
              </a:ext>
            </a:extLst>
          </p:cNvPr>
          <p:cNvSpPr/>
          <p:nvPr/>
        </p:nvSpPr>
        <p:spPr>
          <a:xfrm>
            <a:off x="964676" y="3837752"/>
            <a:ext cx="6096000" cy="2677656"/>
          </a:xfrm>
          <a:prstGeom prst="rect">
            <a:avLst/>
          </a:prstGeom>
        </p:spPr>
        <p:txBody>
          <a:bodyPr>
            <a:spAutoFit/>
          </a:bodyPr>
          <a:lstStyle/>
          <a:p>
            <a:pPr>
              <a:spcAft>
                <a:spcPts val="0"/>
              </a:spcAft>
            </a:pPr>
            <a:r>
              <a:rPr lang="en-AU" sz="2400" b="1" dirty="0">
                <a:latin typeface="Calibri" panose="020F0502020204030204" pitchFamily="34" charset="0"/>
                <a:ea typeface="Times New Roman" panose="02020603050405020304" pitchFamily="18" charset="0"/>
              </a:rPr>
              <a:t>SOLITUDE:</a:t>
            </a:r>
            <a:endParaRPr lang="en-AU" sz="2400" dirty="0">
              <a:latin typeface="Times New Roman" panose="02020603050405020304" pitchFamily="18" charset="0"/>
              <a:ea typeface="Times New Roman" panose="02020603050405020304" pitchFamily="18" charset="0"/>
            </a:endParaRPr>
          </a:p>
          <a:p>
            <a:pPr>
              <a:spcAft>
                <a:spcPts val="0"/>
              </a:spcAft>
            </a:pPr>
            <a:r>
              <a:rPr lang="en-AU" sz="2400" b="1" dirty="0">
                <a:latin typeface="Calibri" panose="020F0502020204030204" pitchFamily="34" charset="0"/>
                <a:ea typeface="Times New Roman" panose="02020603050405020304" pitchFamily="18" charset="0"/>
              </a:rPr>
              <a:t> </a:t>
            </a:r>
            <a:endParaRPr lang="en-AU" sz="2400" dirty="0">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pPr>
            <a:r>
              <a:rPr lang="en-AU" sz="2400" b="1" dirty="0">
                <a:latin typeface="Calibri" panose="020F0502020204030204" pitchFamily="34" charset="0"/>
                <a:ea typeface="Times New Roman" panose="02020603050405020304" pitchFamily="18" charset="0"/>
              </a:rPr>
              <a:t>is SATISFYING</a:t>
            </a:r>
            <a:endParaRPr lang="en-AU" sz="2400" dirty="0">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pPr>
            <a:r>
              <a:rPr lang="en-AU" sz="2400" b="1" dirty="0">
                <a:latin typeface="Calibri" panose="020F0502020204030204" pitchFamily="34" charset="0"/>
                <a:ea typeface="Times New Roman" panose="02020603050405020304" pitchFamily="18" charset="0"/>
              </a:rPr>
              <a:t>is being alone and CONTENT</a:t>
            </a:r>
            <a:endParaRPr lang="en-AU" sz="2400" dirty="0">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pPr>
            <a:r>
              <a:rPr lang="en-AU" sz="2400" b="1" dirty="0">
                <a:latin typeface="Calibri" panose="020F0502020204030204" pitchFamily="34" charset="0"/>
                <a:ea typeface="Times New Roman" panose="02020603050405020304" pitchFamily="18" charset="0"/>
              </a:rPr>
              <a:t>means your own company is DESIRABLE</a:t>
            </a:r>
            <a:endParaRPr lang="en-AU" sz="2400" dirty="0">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pPr>
            <a:r>
              <a:rPr lang="en-AU" sz="2400" b="1" dirty="0">
                <a:latin typeface="Calibri" panose="020F0502020204030204" pitchFamily="34" charset="0"/>
                <a:ea typeface="Times New Roman" panose="02020603050405020304" pitchFamily="18" charset="0"/>
              </a:rPr>
              <a:t>is RESTORATIVE</a:t>
            </a:r>
            <a:endParaRPr lang="en-AU" sz="2400" dirty="0">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pPr>
            <a:r>
              <a:rPr lang="en-AU" sz="2400" b="1" dirty="0">
                <a:latin typeface="Calibri" panose="020F0502020204030204" pitchFamily="34" charset="0"/>
                <a:ea typeface="Times New Roman" panose="02020603050405020304" pitchFamily="18" charset="0"/>
              </a:rPr>
              <a:t>is a CHOICE</a:t>
            </a:r>
            <a:endParaRPr lang="en-AU"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856149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37227F0-0063-4E49-B9A6-BF68D57C2C36}"/>
              </a:ext>
            </a:extLst>
          </p:cNvPr>
          <p:cNvSpPr/>
          <p:nvPr/>
        </p:nvSpPr>
        <p:spPr>
          <a:xfrm>
            <a:off x="1228627" y="1381669"/>
            <a:ext cx="6096000" cy="4265783"/>
          </a:xfrm>
          <a:prstGeom prst="rect">
            <a:avLst/>
          </a:prstGeom>
        </p:spPr>
        <p:txBody>
          <a:bodyPr>
            <a:spAutoFit/>
          </a:bodyPr>
          <a:lstStyle/>
          <a:p>
            <a:pPr>
              <a:lnSpc>
                <a:spcPct val="115000"/>
              </a:lnSpc>
              <a:spcAft>
                <a:spcPts val="0"/>
              </a:spcAft>
            </a:pPr>
            <a:r>
              <a:rPr lang="en-AU" sz="2400" b="1" dirty="0">
                <a:latin typeface="Calibri" panose="020F0502020204030204" pitchFamily="34" charset="0"/>
                <a:ea typeface="Calibri" panose="020F0502020204030204" pitchFamily="34" charset="0"/>
                <a:cs typeface="Calibri" panose="020F0502020204030204" pitchFamily="34" charset="0"/>
              </a:rPr>
              <a:t>TOUCH IS A TOOL FOR:</a:t>
            </a:r>
            <a:endParaRPr lang="en-AU" sz="2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AU" sz="2400" b="1" dirty="0">
                <a:latin typeface="Calibri" panose="020F0502020204030204" pitchFamily="34" charset="0"/>
                <a:ea typeface="Calibri" panose="020F0502020204030204" pitchFamily="34" charset="0"/>
                <a:cs typeface="Calibri" panose="020F0502020204030204" pitchFamily="34" charset="0"/>
              </a:rPr>
              <a:t> </a:t>
            </a:r>
            <a:endParaRPr lang="en-AU"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en-AU" sz="2400" b="1" dirty="0">
                <a:latin typeface="Calibri" panose="020F0502020204030204" pitchFamily="34" charset="0"/>
                <a:ea typeface="Calibri" panose="020F0502020204030204" pitchFamily="34" charset="0"/>
                <a:cs typeface="Calibri" panose="020F0502020204030204" pitchFamily="34" charset="0"/>
              </a:rPr>
              <a:t>COMMUNICATION</a:t>
            </a:r>
            <a:endParaRPr lang="en-AU" sz="2400" dirty="0"/>
          </a:p>
          <a:p>
            <a:pPr marL="342900" lvl="0" indent="-342900">
              <a:spcAft>
                <a:spcPts val="0"/>
              </a:spcAft>
              <a:buFont typeface="Symbol" panose="05050102010706020507" pitchFamily="18" charset="2"/>
              <a:buChar char=""/>
            </a:pPr>
            <a:r>
              <a:rPr lang="en-AU" sz="2400" b="1" dirty="0">
                <a:latin typeface="Calibri" panose="020F0502020204030204" pitchFamily="34" charset="0"/>
                <a:ea typeface="Calibri" panose="020F0502020204030204" pitchFamily="34" charset="0"/>
                <a:cs typeface="Calibri" panose="020F0502020204030204" pitchFamily="34" charset="0"/>
              </a:rPr>
              <a:t>CONVEYING EMOTIONS</a:t>
            </a:r>
            <a:endParaRPr lang="en-AU" sz="2400" dirty="0"/>
          </a:p>
          <a:p>
            <a:pPr marL="342900" lvl="0" indent="-342900">
              <a:spcAft>
                <a:spcPts val="0"/>
              </a:spcAft>
              <a:buFont typeface="Symbol" panose="05050102010706020507" pitchFamily="18" charset="2"/>
              <a:buChar char=""/>
            </a:pPr>
            <a:r>
              <a:rPr lang="en-AU" sz="2400" b="1" dirty="0">
                <a:latin typeface="Calibri" panose="020F0502020204030204" pitchFamily="34" charset="0"/>
                <a:ea typeface="Calibri" panose="020F0502020204030204" pitchFamily="34" charset="0"/>
                <a:cs typeface="Calibri" panose="020F0502020204030204" pitchFamily="34" charset="0"/>
              </a:rPr>
              <a:t>BUILDING TRUST and RAPPORT</a:t>
            </a:r>
            <a:endParaRPr lang="en-AU" sz="2400" dirty="0"/>
          </a:p>
          <a:p>
            <a:pPr marL="342900" lvl="0" indent="-342900">
              <a:spcAft>
                <a:spcPts val="0"/>
              </a:spcAft>
              <a:buFont typeface="Symbol" panose="05050102010706020507" pitchFamily="18" charset="2"/>
              <a:buChar char=""/>
            </a:pPr>
            <a:r>
              <a:rPr lang="en-AU" sz="2400" b="1" dirty="0">
                <a:latin typeface="Calibri" panose="020F0502020204030204" pitchFamily="34" charset="0"/>
                <a:ea typeface="Calibri" panose="020F0502020204030204" pitchFamily="34" charset="0"/>
                <a:cs typeface="Calibri" panose="020F0502020204030204" pitchFamily="34" charset="0"/>
              </a:rPr>
              <a:t>OFFERING COMFORT</a:t>
            </a:r>
            <a:endParaRPr lang="en-AU" sz="2400" dirty="0"/>
          </a:p>
          <a:p>
            <a:pPr marL="342900" lvl="0" indent="-342900">
              <a:spcAft>
                <a:spcPts val="0"/>
              </a:spcAft>
              <a:buFont typeface="Symbol" panose="05050102010706020507" pitchFamily="18" charset="2"/>
              <a:buChar char=""/>
            </a:pPr>
            <a:r>
              <a:rPr lang="en-AU" sz="2400" b="1" dirty="0">
                <a:latin typeface="Calibri" panose="020F0502020204030204" pitchFamily="34" charset="0"/>
                <a:ea typeface="Calibri" panose="020F0502020204030204" pitchFamily="34" charset="0"/>
                <a:cs typeface="Calibri" panose="020F0502020204030204" pitchFamily="34" charset="0"/>
              </a:rPr>
              <a:t>CREATING INTIMACY</a:t>
            </a:r>
            <a:endParaRPr lang="en-AU" sz="2400" dirty="0"/>
          </a:p>
          <a:p>
            <a:pPr marL="342900" lvl="0" indent="-342900">
              <a:spcAft>
                <a:spcPts val="0"/>
              </a:spcAft>
              <a:buFont typeface="Symbol" panose="05050102010706020507" pitchFamily="18" charset="2"/>
              <a:buChar char=""/>
            </a:pPr>
            <a:r>
              <a:rPr lang="en-AU" sz="2400" b="1" dirty="0">
                <a:latin typeface="Calibri" panose="020F0502020204030204" pitchFamily="34" charset="0"/>
                <a:ea typeface="Calibri" panose="020F0502020204030204" pitchFamily="34" charset="0"/>
                <a:cs typeface="Calibri" panose="020F0502020204030204" pitchFamily="34" charset="0"/>
              </a:rPr>
              <a:t>REDUCING FEAR</a:t>
            </a:r>
            <a:endParaRPr lang="en-AU" sz="2400" dirty="0"/>
          </a:p>
          <a:p>
            <a:pPr marL="342900" lvl="0" indent="-342900">
              <a:spcAft>
                <a:spcPts val="0"/>
              </a:spcAft>
              <a:buFont typeface="Symbol" panose="05050102010706020507" pitchFamily="18" charset="2"/>
              <a:buChar char=""/>
            </a:pPr>
            <a:r>
              <a:rPr lang="en-AU" sz="2400" b="1" dirty="0">
                <a:latin typeface="Calibri" panose="020F0502020204030204" pitchFamily="34" charset="0"/>
                <a:ea typeface="Calibri" panose="020F0502020204030204" pitchFamily="34" charset="0"/>
                <a:cs typeface="Calibri" panose="020F0502020204030204" pitchFamily="34" charset="0"/>
              </a:rPr>
              <a:t>SUPPORTING ANOTHER</a:t>
            </a:r>
            <a:endParaRPr lang="en-AU" sz="2400" dirty="0"/>
          </a:p>
          <a:p>
            <a:pPr marL="342900" lvl="0" indent="-342900">
              <a:spcAft>
                <a:spcPts val="0"/>
              </a:spcAft>
              <a:buFont typeface="Symbol" panose="05050102010706020507" pitchFamily="18" charset="2"/>
              <a:buChar char=""/>
            </a:pPr>
            <a:r>
              <a:rPr lang="en-AU" sz="2400" b="1" dirty="0">
                <a:latin typeface="Calibri" panose="020F0502020204030204" pitchFamily="34" charset="0"/>
                <a:ea typeface="Calibri" panose="020F0502020204030204" pitchFamily="34" charset="0"/>
                <a:cs typeface="Calibri" panose="020F0502020204030204" pitchFamily="34" charset="0"/>
              </a:rPr>
              <a:t>EXPRESSING LOVE AND CARE</a:t>
            </a:r>
            <a:endParaRPr lang="en-AU" sz="2400" dirty="0"/>
          </a:p>
          <a:p>
            <a:pPr marL="342900" lvl="0" indent="-342900">
              <a:spcAft>
                <a:spcPts val="0"/>
              </a:spcAft>
              <a:buFont typeface="Symbol" panose="05050102010706020507" pitchFamily="18" charset="2"/>
              <a:buChar char=""/>
            </a:pPr>
            <a:r>
              <a:rPr lang="en-AU" sz="2400" b="1" dirty="0">
                <a:latin typeface="Calibri" panose="020F0502020204030204" pitchFamily="34" charset="0"/>
                <a:ea typeface="Calibri" panose="020F0502020204030204" pitchFamily="34" charset="0"/>
                <a:cs typeface="Calibri" panose="020F0502020204030204" pitchFamily="34" charset="0"/>
              </a:rPr>
              <a:t>BONDING</a:t>
            </a:r>
            <a:endParaRPr lang="en-AU" sz="2400" dirty="0">
              <a:effectLst/>
            </a:endParaRPr>
          </a:p>
        </p:txBody>
      </p:sp>
    </p:spTree>
    <p:extLst>
      <p:ext uri="{BB962C8B-B14F-4D97-AF65-F5344CB8AC3E}">
        <p14:creationId xmlns:p14="http://schemas.microsoft.com/office/powerpoint/2010/main" val="31709034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77A25E9-6FEF-4C72-B15F-DD6E105E946B}"/>
              </a:ext>
            </a:extLst>
          </p:cNvPr>
          <p:cNvSpPr/>
          <p:nvPr/>
        </p:nvSpPr>
        <p:spPr>
          <a:xfrm>
            <a:off x="2790334" y="197963"/>
            <a:ext cx="6353666" cy="774827"/>
          </a:xfrm>
          <a:prstGeom prst="rect">
            <a:avLst/>
          </a:prstGeom>
        </p:spPr>
        <p:txBody>
          <a:bodyPr wrap="square">
            <a:spAutoFit/>
          </a:bodyPr>
          <a:lstStyle/>
          <a:p>
            <a:pPr marL="457200" algn="ctr">
              <a:lnSpc>
                <a:spcPct val="115000"/>
              </a:lnSpc>
              <a:spcBef>
                <a:spcPts val="505"/>
              </a:spcBef>
              <a:spcAft>
                <a:spcPts val="0"/>
              </a:spcAft>
              <a:tabLst>
                <a:tab pos="278765" algn="l"/>
              </a:tabLst>
            </a:pPr>
            <a:r>
              <a:rPr lang="en-AU" b="1" dirty="0">
                <a:latin typeface="Calibri" panose="020F0502020204030204" pitchFamily="34" charset="0"/>
                <a:ea typeface="Calibri" panose="020F0502020204030204" pitchFamily="34" charset="0"/>
                <a:cs typeface="Times New Roman" panose="02020603050405020304" pitchFamily="18" charset="0"/>
              </a:rPr>
              <a:t>WHAT ANXIOUS PEOPLE DO </a:t>
            </a:r>
            <a:endParaRPr lang="en-AU" sz="1050" dirty="0">
              <a:latin typeface="Calibri" panose="020F0502020204030204" pitchFamily="34" charset="0"/>
              <a:ea typeface="Calibri" panose="020F0502020204030204" pitchFamily="34" charset="0"/>
              <a:cs typeface="Times New Roman" panose="02020603050405020304" pitchFamily="18" charset="0"/>
            </a:endParaRPr>
          </a:p>
          <a:p>
            <a:pPr marL="457200" algn="ctr">
              <a:lnSpc>
                <a:spcPct val="115000"/>
              </a:lnSpc>
              <a:spcBef>
                <a:spcPts val="505"/>
              </a:spcBef>
              <a:spcAft>
                <a:spcPts val="0"/>
              </a:spcAft>
              <a:tabLst>
                <a:tab pos="278765" algn="l"/>
              </a:tabLst>
            </a:pPr>
            <a:r>
              <a:rPr lang="en-AU" b="1" dirty="0">
                <a:latin typeface="Calibri" panose="020F0502020204030204" pitchFamily="34" charset="0"/>
                <a:ea typeface="Calibri" panose="020F0502020204030204" pitchFamily="34" charset="0"/>
                <a:cs typeface="Times New Roman" panose="02020603050405020304" pitchFamily="18" charset="0"/>
              </a:rPr>
              <a:t>THAT KEEPS THEM ANXIOUS</a:t>
            </a:r>
            <a:endParaRPr lang="en-AU" sz="105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6" name="Picture 15">
            <a:extLst>
              <a:ext uri="{FF2B5EF4-FFF2-40B4-BE49-F238E27FC236}">
                <a16:creationId xmlns:a16="http://schemas.microsoft.com/office/drawing/2014/main" id="{AAF5EF0F-BFBF-4621-9BA9-13AF65CEB6A8}"/>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6911137" y="1785974"/>
            <a:ext cx="2310130" cy="2105025"/>
          </a:xfrm>
          <a:prstGeom prst="rect">
            <a:avLst/>
          </a:prstGeom>
        </p:spPr>
      </p:pic>
      <p:sp>
        <p:nvSpPr>
          <p:cNvPr id="13" name="Rectangle 12">
            <a:extLst>
              <a:ext uri="{FF2B5EF4-FFF2-40B4-BE49-F238E27FC236}">
                <a16:creationId xmlns:a16="http://schemas.microsoft.com/office/drawing/2014/main" id="{8DFE5C3C-1130-4547-8CA6-61AC82717C0C}"/>
              </a:ext>
            </a:extLst>
          </p:cNvPr>
          <p:cNvSpPr/>
          <p:nvPr/>
        </p:nvSpPr>
        <p:spPr>
          <a:xfrm>
            <a:off x="3148553" y="2469823"/>
            <a:ext cx="4193365" cy="392159"/>
          </a:xfrm>
          <a:prstGeom prst="rect">
            <a:avLst/>
          </a:prstGeom>
        </p:spPr>
        <p:txBody>
          <a:bodyPr wrap="square">
            <a:spAutoFit/>
          </a:bodyPr>
          <a:lstStyle/>
          <a:p>
            <a:pPr>
              <a:lnSpc>
                <a:spcPct val="115000"/>
              </a:lnSpc>
              <a:spcAft>
                <a:spcPts val="0"/>
              </a:spcAft>
              <a:tabLst>
                <a:tab pos="278765" algn="l"/>
              </a:tabLst>
            </a:pPr>
            <a:r>
              <a:rPr lang="en-AU" b="1" dirty="0">
                <a:latin typeface="Calibri" panose="020F0502020204030204" pitchFamily="34" charset="0"/>
                <a:ea typeface="Calibri" panose="020F0502020204030204" pitchFamily="34" charset="0"/>
                <a:cs typeface="Times New Roman" panose="02020603050405020304" pitchFamily="18" charset="0"/>
              </a:rPr>
              <a:t>They think in EXTREMES</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Rectangle 13">
            <a:extLst>
              <a:ext uri="{FF2B5EF4-FFF2-40B4-BE49-F238E27FC236}">
                <a16:creationId xmlns:a16="http://schemas.microsoft.com/office/drawing/2014/main" id="{586B8B5A-9B3E-447F-BBB8-217EC111FF78}"/>
              </a:ext>
            </a:extLst>
          </p:cNvPr>
          <p:cNvSpPr/>
          <p:nvPr/>
        </p:nvSpPr>
        <p:spPr>
          <a:xfrm>
            <a:off x="2705494" y="4553146"/>
            <a:ext cx="2798890" cy="710707"/>
          </a:xfrm>
          <a:prstGeom prst="rect">
            <a:avLst/>
          </a:prstGeom>
        </p:spPr>
        <p:txBody>
          <a:bodyPr wrap="square">
            <a:spAutoFit/>
          </a:bodyPr>
          <a:lstStyle/>
          <a:p>
            <a:pPr marL="457200">
              <a:lnSpc>
                <a:spcPct val="115000"/>
              </a:lnSpc>
              <a:spcAft>
                <a:spcPts val="0"/>
              </a:spcAft>
              <a:tabLst>
                <a:tab pos="278765" algn="l"/>
              </a:tabLst>
            </a:pPr>
            <a:r>
              <a:rPr lang="en-AU" b="1" dirty="0">
                <a:latin typeface="Calibri" panose="020F0502020204030204" pitchFamily="34" charset="0"/>
                <a:ea typeface="Calibri" panose="020F0502020204030204" pitchFamily="34" charset="0"/>
                <a:cs typeface="Times New Roman" panose="02020603050405020304" pitchFamily="18" charset="0"/>
              </a:rPr>
              <a:t>They have fierce </a:t>
            </a:r>
            <a:endParaRPr lang="en-AU" sz="1400"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15000"/>
              </a:lnSpc>
              <a:spcAft>
                <a:spcPts val="0"/>
              </a:spcAft>
              <a:tabLst>
                <a:tab pos="278765" algn="l"/>
              </a:tabLst>
            </a:pPr>
            <a:r>
              <a:rPr lang="en-AU" b="1" dirty="0">
                <a:latin typeface="Calibri" panose="020F0502020204030204" pitchFamily="34" charset="0"/>
                <a:ea typeface="Calibri" panose="020F0502020204030204" pitchFamily="34" charset="0"/>
                <a:cs typeface="Times New Roman" panose="02020603050405020304" pitchFamily="18" charset="0"/>
              </a:rPr>
              <a:t>INNER CRITICS</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 name="Picture 19">
            <a:extLst>
              <a:ext uri="{FF2B5EF4-FFF2-40B4-BE49-F238E27FC236}">
                <a16:creationId xmlns:a16="http://schemas.microsoft.com/office/drawing/2014/main" id="{FFA803BA-7FC9-4380-8B9E-A3AFE027B0AE}"/>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6848272" y="4359015"/>
            <a:ext cx="2372995" cy="2162175"/>
          </a:xfrm>
          <a:prstGeom prst="rect">
            <a:avLst/>
          </a:prstGeom>
        </p:spPr>
      </p:pic>
    </p:spTree>
    <p:extLst>
      <p:ext uri="{BB962C8B-B14F-4D97-AF65-F5344CB8AC3E}">
        <p14:creationId xmlns:p14="http://schemas.microsoft.com/office/powerpoint/2010/main" val="14955661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DCF6A3-04BF-4A10-B15E-C60EAC16BB03}"/>
              </a:ext>
            </a:extLst>
          </p:cNvPr>
          <p:cNvSpPr/>
          <p:nvPr/>
        </p:nvSpPr>
        <p:spPr>
          <a:xfrm>
            <a:off x="1291472" y="1084082"/>
            <a:ext cx="2516957" cy="710707"/>
          </a:xfrm>
          <a:prstGeom prst="rect">
            <a:avLst/>
          </a:prstGeom>
        </p:spPr>
        <p:txBody>
          <a:bodyPr wrap="square">
            <a:spAutoFit/>
          </a:bodyPr>
          <a:lstStyle/>
          <a:p>
            <a:pPr marL="457200">
              <a:lnSpc>
                <a:spcPct val="115000"/>
              </a:lnSpc>
              <a:spcAft>
                <a:spcPts val="0"/>
              </a:spcAft>
              <a:tabLst>
                <a:tab pos="278765" algn="l"/>
              </a:tabLst>
            </a:pPr>
            <a:r>
              <a:rPr lang="en-AU" b="1" dirty="0">
                <a:latin typeface="Calibri" panose="020F0502020204030204" pitchFamily="34" charset="0"/>
                <a:ea typeface="Calibri" panose="020F0502020204030204" pitchFamily="34" charset="0"/>
                <a:cs typeface="Times New Roman" panose="02020603050405020304" pitchFamily="18" charset="0"/>
              </a:rPr>
              <a:t>They are fearful of </a:t>
            </a:r>
            <a:endParaRPr lang="en-AU" sz="1400"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15000"/>
              </a:lnSpc>
              <a:spcAft>
                <a:spcPts val="0"/>
              </a:spcAft>
              <a:tabLst>
                <a:tab pos="278765" algn="l"/>
              </a:tabLst>
            </a:pPr>
            <a:r>
              <a:rPr lang="en-AU" b="1" dirty="0">
                <a:latin typeface="Calibri" panose="020F0502020204030204" pitchFamily="34" charset="0"/>
                <a:ea typeface="Calibri" panose="020F0502020204030204" pitchFamily="34" charset="0"/>
                <a:cs typeface="Times New Roman" panose="02020603050405020304" pitchFamily="18" charset="0"/>
              </a:rPr>
              <a:t>MAKING MISTAKES</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4098376E-B5F4-4934-AEF8-08E74164E15E}"/>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5210882" y="936114"/>
            <a:ext cx="2731770" cy="2157730"/>
          </a:xfrm>
          <a:prstGeom prst="rect">
            <a:avLst/>
          </a:prstGeom>
        </p:spPr>
      </p:pic>
      <p:sp>
        <p:nvSpPr>
          <p:cNvPr id="4" name="Rectangle 3">
            <a:extLst>
              <a:ext uri="{FF2B5EF4-FFF2-40B4-BE49-F238E27FC236}">
                <a16:creationId xmlns:a16="http://schemas.microsoft.com/office/drawing/2014/main" id="{E22AF040-0577-4257-8981-03AA889F086F}"/>
              </a:ext>
            </a:extLst>
          </p:cNvPr>
          <p:cNvSpPr/>
          <p:nvPr/>
        </p:nvSpPr>
        <p:spPr>
          <a:xfrm>
            <a:off x="1291472" y="4732256"/>
            <a:ext cx="3167406" cy="1347805"/>
          </a:xfrm>
          <a:prstGeom prst="rect">
            <a:avLst/>
          </a:prstGeom>
        </p:spPr>
        <p:txBody>
          <a:bodyPr wrap="square">
            <a:spAutoFit/>
          </a:bodyPr>
          <a:lstStyle/>
          <a:p>
            <a:pPr marL="457200">
              <a:lnSpc>
                <a:spcPct val="115000"/>
              </a:lnSpc>
              <a:spcAft>
                <a:spcPts val="0"/>
              </a:spcAft>
              <a:tabLst>
                <a:tab pos="278765" algn="l"/>
              </a:tabLst>
            </a:pPr>
            <a:r>
              <a:rPr lang="en-AU" b="1" dirty="0">
                <a:latin typeface="Calibri" panose="020F0502020204030204" pitchFamily="34" charset="0"/>
                <a:ea typeface="Calibri" panose="020F0502020204030204" pitchFamily="34" charset="0"/>
                <a:cs typeface="Times New Roman" panose="02020603050405020304" pitchFamily="18" charset="0"/>
              </a:rPr>
              <a:t>They worry about </a:t>
            </a:r>
            <a:endParaRPr lang="en-AU" sz="1400"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15000"/>
              </a:lnSpc>
              <a:spcAft>
                <a:spcPts val="0"/>
              </a:spcAft>
              <a:tabLst>
                <a:tab pos="278765" algn="l"/>
              </a:tabLst>
            </a:pPr>
            <a:r>
              <a:rPr lang="en-AU" b="1" dirty="0">
                <a:latin typeface="Calibri" panose="020F0502020204030204" pitchFamily="34" charset="0"/>
                <a:ea typeface="Calibri" panose="020F0502020204030204" pitchFamily="34" charset="0"/>
                <a:cs typeface="Times New Roman" panose="02020603050405020304" pitchFamily="18" charset="0"/>
              </a:rPr>
              <a:t>how they are </a:t>
            </a:r>
            <a:endParaRPr lang="en-AU" sz="1400"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15000"/>
              </a:lnSpc>
              <a:spcAft>
                <a:spcPts val="0"/>
              </a:spcAft>
              <a:tabLst>
                <a:tab pos="278765" algn="l"/>
              </a:tabLst>
            </a:pPr>
            <a:r>
              <a:rPr lang="en-AU" b="1" dirty="0">
                <a:latin typeface="Calibri" panose="020F0502020204030204" pitchFamily="34" charset="0"/>
                <a:ea typeface="Calibri" panose="020F0502020204030204" pitchFamily="34" charset="0"/>
                <a:cs typeface="Times New Roman" panose="02020603050405020304" pitchFamily="18" charset="0"/>
              </a:rPr>
              <a:t>PERCEIVED by</a:t>
            </a:r>
            <a:endParaRPr lang="en-AU" sz="1400"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15000"/>
              </a:lnSpc>
              <a:spcAft>
                <a:spcPts val="0"/>
              </a:spcAft>
              <a:tabLst>
                <a:tab pos="278765" algn="l"/>
              </a:tabLst>
            </a:pPr>
            <a:r>
              <a:rPr lang="en-AU" b="1" dirty="0">
                <a:latin typeface="Calibri" panose="020F0502020204030204" pitchFamily="34" charset="0"/>
                <a:ea typeface="Calibri" panose="020F0502020204030204" pitchFamily="34" charset="0"/>
                <a:cs typeface="Times New Roman" panose="02020603050405020304" pitchFamily="18" charset="0"/>
              </a:rPr>
              <a:t>OTHERS</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A4445656-CF9E-4570-A97E-BD82072A4AAB}"/>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4984844" y="4388766"/>
            <a:ext cx="2748280" cy="2171700"/>
          </a:xfrm>
          <a:prstGeom prst="rect">
            <a:avLst/>
          </a:prstGeom>
        </p:spPr>
      </p:pic>
    </p:spTree>
    <p:extLst>
      <p:ext uri="{BB962C8B-B14F-4D97-AF65-F5344CB8AC3E}">
        <p14:creationId xmlns:p14="http://schemas.microsoft.com/office/powerpoint/2010/main" val="12095670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15E07B7-53DA-4CAB-9DC6-0C1435255937}"/>
              </a:ext>
            </a:extLst>
          </p:cNvPr>
          <p:cNvSpPr/>
          <p:nvPr/>
        </p:nvSpPr>
        <p:spPr>
          <a:xfrm>
            <a:off x="1084082" y="716437"/>
            <a:ext cx="2309567" cy="1411925"/>
          </a:xfrm>
          <a:prstGeom prst="rect">
            <a:avLst/>
          </a:prstGeom>
        </p:spPr>
        <p:txBody>
          <a:bodyPr wrap="square">
            <a:spAutoFit/>
          </a:bodyPr>
          <a:lstStyle/>
          <a:p>
            <a:pPr marL="457200">
              <a:lnSpc>
                <a:spcPct val="115000"/>
              </a:lnSpc>
              <a:spcAft>
                <a:spcPts val="0"/>
              </a:spcAft>
              <a:tabLst>
                <a:tab pos="278765" algn="l"/>
              </a:tabLst>
            </a:pPr>
            <a:r>
              <a:rPr lang="en-AU" b="1" dirty="0">
                <a:latin typeface="Calibri" panose="020F0502020204030204" pitchFamily="34" charset="0"/>
                <a:ea typeface="Calibri" panose="020F0502020204030204" pitchFamily="34" charset="0"/>
                <a:cs typeface="Times New Roman" panose="02020603050405020304" pitchFamily="18" charset="0"/>
              </a:rPr>
              <a:t>They are </a:t>
            </a:r>
            <a:endParaRPr lang="en-AU" sz="1400"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15000"/>
              </a:lnSpc>
              <a:spcAft>
                <a:spcPts val="0"/>
              </a:spcAft>
              <a:tabLst>
                <a:tab pos="278765" algn="l"/>
              </a:tabLst>
            </a:pPr>
            <a:r>
              <a:rPr lang="en-AU" b="1" dirty="0">
                <a:latin typeface="Calibri" panose="020F0502020204030204" pitchFamily="34" charset="0"/>
                <a:ea typeface="Calibri" panose="020F0502020204030204" pitchFamily="34" charset="0"/>
                <a:cs typeface="Times New Roman" panose="02020603050405020304" pitchFamily="18" charset="0"/>
              </a:rPr>
              <a:t>easily </a:t>
            </a:r>
            <a:endParaRPr lang="en-AU" sz="1400"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15000"/>
              </a:lnSpc>
              <a:spcAft>
                <a:spcPts val="0"/>
              </a:spcAft>
              <a:tabLst>
                <a:tab pos="278765" algn="l"/>
              </a:tabLst>
            </a:pPr>
            <a:r>
              <a:rPr lang="en-AU" b="1" dirty="0">
                <a:latin typeface="Calibri" panose="020F0502020204030204" pitchFamily="34" charset="0"/>
                <a:ea typeface="Calibri" panose="020F0502020204030204" pitchFamily="34" charset="0"/>
                <a:cs typeface="Times New Roman" panose="02020603050405020304" pitchFamily="18" charset="0"/>
              </a:rPr>
              <a:t>OVERWHELMED</a:t>
            </a:r>
            <a:endParaRPr lang="en-AU" sz="1400"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15000"/>
              </a:lnSpc>
              <a:spcBef>
                <a:spcPts val="505"/>
              </a:spcBef>
              <a:spcAft>
                <a:spcPts val="0"/>
              </a:spcAft>
              <a:tabLst>
                <a:tab pos="278765" algn="l"/>
              </a:tabLst>
            </a:pPr>
            <a:r>
              <a:rPr lang="en-AU" b="1" dirty="0">
                <a:latin typeface="Calibri" panose="020F0502020204030204" pitchFamily="34" charset="0"/>
                <a:ea typeface="Calibri" panose="020F0502020204030204" pitchFamily="34" charset="0"/>
                <a:cs typeface="Times New Roman" panose="02020603050405020304" pitchFamily="18" charset="0"/>
              </a:rPr>
              <a:t> </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FBB55CF4-E46B-40B8-B471-99E3EA5C3613}"/>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4127314" y="565529"/>
            <a:ext cx="2693035" cy="2128520"/>
          </a:xfrm>
          <a:prstGeom prst="rect">
            <a:avLst/>
          </a:prstGeom>
        </p:spPr>
      </p:pic>
      <p:sp>
        <p:nvSpPr>
          <p:cNvPr id="4" name="Rectangle 3">
            <a:extLst>
              <a:ext uri="{FF2B5EF4-FFF2-40B4-BE49-F238E27FC236}">
                <a16:creationId xmlns:a16="http://schemas.microsoft.com/office/drawing/2014/main" id="{8194A2F8-9286-4132-98A9-EF944B22D602}"/>
              </a:ext>
            </a:extLst>
          </p:cNvPr>
          <p:cNvSpPr/>
          <p:nvPr/>
        </p:nvSpPr>
        <p:spPr>
          <a:xfrm>
            <a:off x="1084082" y="3535052"/>
            <a:ext cx="1904215" cy="1029256"/>
          </a:xfrm>
          <a:prstGeom prst="rect">
            <a:avLst/>
          </a:prstGeom>
        </p:spPr>
        <p:txBody>
          <a:bodyPr wrap="square">
            <a:spAutoFit/>
          </a:bodyPr>
          <a:lstStyle/>
          <a:p>
            <a:pPr marL="457200">
              <a:lnSpc>
                <a:spcPct val="115000"/>
              </a:lnSpc>
              <a:spcAft>
                <a:spcPts val="0"/>
              </a:spcAft>
              <a:tabLst>
                <a:tab pos="278765" algn="l"/>
              </a:tabLst>
            </a:pPr>
            <a:r>
              <a:rPr lang="en-AU" b="1" dirty="0">
                <a:latin typeface="Calibri" panose="020F0502020204030204" pitchFamily="34" charset="0"/>
                <a:ea typeface="Calibri" panose="020F0502020204030204" pitchFamily="34" charset="0"/>
                <a:cs typeface="Times New Roman" panose="02020603050405020304" pitchFamily="18" charset="0"/>
              </a:rPr>
              <a:t>They don’t </a:t>
            </a:r>
            <a:endParaRPr lang="en-AU" sz="1400"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15000"/>
              </a:lnSpc>
              <a:spcAft>
                <a:spcPts val="0"/>
              </a:spcAft>
              <a:tabLst>
                <a:tab pos="278765" algn="l"/>
              </a:tabLst>
            </a:pPr>
            <a:r>
              <a:rPr lang="en-AU" b="1" dirty="0">
                <a:latin typeface="Calibri" panose="020F0502020204030204" pitchFamily="34" charset="0"/>
                <a:ea typeface="Calibri" panose="020F0502020204030204" pitchFamily="34" charset="0"/>
                <a:cs typeface="Times New Roman" panose="02020603050405020304" pitchFamily="18" charset="0"/>
              </a:rPr>
              <a:t>TRUST </a:t>
            </a:r>
            <a:endParaRPr lang="en-AU" sz="1400"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15000"/>
              </a:lnSpc>
              <a:spcAft>
                <a:spcPts val="0"/>
              </a:spcAft>
              <a:tabLst>
                <a:tab pos="278765" algn="l"/>
              </a:tabLst>
            </a:pPr>
            <a:r>
              <a:rPr lang="en-AU" b="1" dirty="0">
                <a:latin typeface="Calibri" panose="020F0502020204030204" pitchFamily="34" charset="0"/>
                <a:ea typeface="Calibri" panose="020F0502020204030204" pitchFamily="34" charset="0"/>
                <a:cs typeface="Times New Roman" panose="02020603050405020304" pitchFamily="18" charset="0"/>
              </a:rPr>
              <a:t>themselves</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56E0E9FB-44CB-4EFD-BB0C-D1542497120D}"/>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4223313" y="3429000"/>
            <a:ext cx="2783840" cy="2200275"/>
          </a:xfrm>
          <a:prstGeom prst="rect">
            <a:avLst/>
          </a:prstGeom>
        </p:spPr>
      </p:pic>
    </p:spTree>
    <p:extLst>
      <p:ext uri="{BB962C8B-B14F-4D97-AF65-F5344CB8AC3E}">
        <p14:creationId xmlns:p14="http://schemas.microsoft.com/office/powerpoint/2010/main" val="34211689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AE70160-F59D-42B5-91A9-5706842A6ED3}"/>
              </a:ext>
            </a:extLst>
          </p:cNvPr>
          <p:cNvSpPr/>
          <p:nvPr/>
        </p:nvSpPr>
        <p:spPr>
          <a:xfrm>
            <a:off x="791853" y="848412"/>
            <a:ext cx="2696066" cy="1029256"/>
          </a:xfrm>
          <a:prstGeom prst="rect">
            <a:avLst/>
          </a:prstGeom>
        </p:spPr>
        <p:txBody>
          <a:bodyPr wrap="square">
            <a:spAutoFit/>
          </a:bodyPr>
          <a:lstStyle/>
          <a:p>
            <a:pPr marL="457200">
              <a:lnSpc>
                <a:spcPct val="115000"/>
              </a:lnSpc>
              <a:spcBef>
                <a:spcPts val="505"/>
              </a:spcBef>
              <a:spcAft>
                <a:spcPts val="0"/>
              </a:spcAft>
              <a:tabLst>
                <a:tab pos="278765" algn="l"/>
              </a:tabLst>
            </a:pPr>
            <a:r>
              <a:rPr lang="en-AU" b="1" dirty="0">
                <a:latin typeface="Calibri" panose="020F0502020204030204" pitchFamily="34" charset="0"/>
                <a:ea typeface="Calibri" panose="020F0502020204030204" pitchFamily="34" charset="0"/>
                <a:cs typeface="Times New Roman" panose="02020603050405020304" pitchFamily="18" charset="0"/>
              </a:rPr>
              <a:t>They have an </a:t>
            </a:r>
            <a:endParaRPr lang="en-AU" sz="1400"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15000"/>
              </a:lnSpc>
              <a:spcAft>
                <a:spcPts val="0"/>
              </a:spcAft>
              <a:tabLst>
                <a:tab pos="278765" algn="l"/>
              </a:tabLst>
            </a:pPr>
            <a:r>
              <a:rPr lang="en-AU" b="1" dirty="0">
                <a:latin typeface="Calibri" panose="020F0502020204030204" pitchFamily="34" charset="0"/>
                <a:ea typeface="Calibri" panose="020F0502020204030204" pitchFamily="34" charset="0"/>
                <a:cs typeface="Times New Roman" panose="02020603050405020304" pitchFamily="18" charset="0"/>
              </a:rPr>
              <a:t>UNHELPFUL </a:t>
            </a:r>
            <a:endParaRPr lang="en-AU" sz="1400"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15000"/>
              </a:lnSpc>
              <a:spcAft>
                <a:spcPts val="0"/>
              </a:spcAft>
              <a:tabLst>
                <a:tab pos="278765" algn="l"/>
              </a:tabLst>
            </a:pPr>
            <a:r>
              <a:rPr lang="en-AU" b="1" dirty="0">
                <a:latin typeface="Calibri" panose="020F0502020204030204" pitchFamily="34" charset="0"/>
                <a:ea typeface="Calibri" panose="020F0502020204030204" pitchFamily="34" charset="0"/>
                <a:cs typeface="Times New Roman" panose="02020603050405020304" pitchFamily="18" charset="0"/>
              </a:rPr>
              <a:t>THINKING STYLE</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0751F833-99A3-4E7D-B517-37C190D2576D}"/>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4607877" y="555837"/>
            <a:ext cx="2976245" cy="2352675"/>
          </a:xfrm>
          <a:prstGeom prst="rect">
            <a:avLst/>
          </a:prstGeom>
        </p:spPr>
      </p:pic>
      <p:sp>
        <p:nvSpPr>
          <p:cNvPr id="4" name="Rectangle 3">
            <a:extLst>
              <a:ext uri="{FF2B5EF4-FFF2-40B4-BE49-F238E27FC236}">
                <a16:creationId xmlns:a16="http://schemas.microsoft.com/office/drawing/2014/main" id="{49CDDC4B-BF4F-482D-8C3E-8F8955D9D572}"/>
              </a:ext>
            </a:extLst>
          </p:cNvPr>
          <p:cNvSpPr/>
          <p:nvPr/>
        </p:nvSpPr>
        <p:spPr>
          <a:xfrm>
            <a:off x="914402" y="3883842"/>
            <a:ext cx="2450968" cy="1029256"/>
          </a:xfrm>
          <a:prstGeom prst="rect">
            <a:avLst/>
          </a:prstGeom>
        </p:spPr>
        <p:txBody>
          <a:bodyPr wrap="square">
            <a:spAutoFit/>
          </a:bodyPr>
          <a:lstStyle/>
          <a:p>
            <a:pPr marL="457200">
              <a:lnSpc>
                <a:spcPct val="115000"/>
              </a:lnSpc>
              <a:spcAft>
                <a:spcPts val="0"/>
              </a:spcAft>
              <a:tabLst>
                <a:tab pos="278765" algn="l"/>
              </a:tabLst>
            </a:pPr>
            <a:r>
              <a:rPr lang="en-AU" b="1" dirty="0">
                <a:latin typeface="Calibri" panose="020F0502020204030204" pitchFamily="34" charset="0"/>
                <a:ea typeface="Calibri" panose="020F0502020204030204" pitchFamily="34" charset="0"/>
                <a:cs typeface="Times New Roman" panose="02020603050405020304" pitchFamily="18" charset="0"/>
              </a:rPr>
              <a:t>Their worries </a:t>
            </a:r>
            <a:endParaRPr lang="en-AU" sz="1400"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15000"/>
              </a:lnSpc>
              <a:spcAft>
                <a:spcPts val="0"/>
              </a:spcAft>
              <a:tabLst>
                <a:tab pos="278765" algn="l"/>
              </a:tabLst>
            </a:pPr>
            <a:r>
              <a:rPr lang="en-AU" b="1" dirty="0">
                <a:latin typeface="Calibri" panose="020F0502020204030204" pitchFamily="34" charset="0"/>
                <a:ea typeface="Calibri" panose="020F0502020204030204" pitchFamily="34" charset="0"/>
                <a:cs typeface="Times New Roman" panose="02020603050405020304" pitchFamily="18" charset="0"/>
              </a:rPr>
              <a:t>are mostly </a:t>
            </a:r>
            <a:endParaRPr lang="en-AU" sz="1400"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15000"/>
              </a:lnSpc>
              <a:spcAft>
                <a:spcPts val="0"/>
              </a:spcAft>
              <a:tabLst>
                <a:tab pos="278765" algn="l"/>
              </a:tabLst>
            </a:pPr>
            <a:r>
              <a:rPr lang="en-AU" b="1" dirty="0">
                <a:latin typeface="Calibri" panose="020F0502020204030204" pitchFamily="34" charset="0"/>
                <a:ea typeface="Calibri" panose="020F0502020204030204" pitchFamily="34" charset="0"/>
                <a:cs typeface="Times New Roman" panose="02020603050405020304" pitchFamily="18" charset="0"/>
              </a:rPr>
              <a:t>FUTURE-BASED</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0E62D05F-08DD-4E66-830F-003393574FC2}"/>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4981574" y="3668589"/>
            <a:ext cx="2228850" cy="2348865"/>
          </a:xfrm>
          <a:prstGeom prst="rect">
            <a:avLst/>
          </a:prstGeom>
        </p:spPr>
      </p:pic>
    </p:spTree>
    <p:extLst>
      <p:ext uri="{BB962C8B-B14F-4D97-AF65-F5344CB8AC3E}">
        <p14:creationId xmlns:p14="http://schemas.microsoft.com/office/powerpoint/2010/main" val="41374243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F7AC78-6DC4-443C-AFCD-4F23A5D34CFF}"/>
              </a:ext>
            </a:extLst>
          </p:cNvPr>
          <p:cNvSpPr/>
          <p:nvPr/>
        </p:nvSpPr>
        <p:spPr>
          <a:xfrm>
            <a:off x="914400" y="1110281"/>
            <a:ext cx="2422689" cy="687881"/>
          </a:xfrm>
          <a:prstGeom prst="rect">
            <a:avLst/>
          </a:prstGeom>
        </p:spPr>
        <p:txBody>
          <a:bodyPr wrap="square">
            <a:spAutoFit/>
          </a:bodyPr>
          <a:lstStyle/>
          <a:p>
            <a:pPr marL="457200">
              <a:lnSpc>
                <a:spcPct val="115000"/>
              </a:lnSpc>
              <a:spcAft>
                <a:spcPts val="0"/>
              </a:spcAft>
              <a:tabLst>
                <a:tab pos="278765" algn="l"/>
              </a:tabLst>
            </a:pPr>
            <a:r>
              <a:rPr lang="en-AU" b="1" dirty="0">
                <a:latin typeface="Calibri" panose="020F0502020204030204" pitchFamily="34" charset="0"/>
                <a:ea typeface="Calibri" panose="020F0502020204030204" pitchFamily="34" charset="0"/>
                <a:cs typeface="Times New Roman" panose="02020603050405020304" pitchFamily="18" charset="0"/>
              </a:rPr>
              <a:t>They lean to  </a:t>
            </a:r>
            <a:endParaRPr lang="en-AU" sz="1400" dirty="0">
              <a:latin typeface="Calibri" panose="020F0502020204030204" pitchFamily="34" charset="0"/>
              <a:ea typeface="Calibri" panose="020F0502020204030204" pitchFamily="34" charset="0"/>
              <a:cs typeface="Times New Roman" panose="02020603050405020304" pitchFamily="18" charset="0"/>
            </a:endParaRPr>
          </a:p>
          <a:p>
            <a:r>
              <a:rPr lang="en-AU" b="1" dirty="0">
                <a:latin typeface="Calibri" panose="020F0502020204030204" pitchFamily="34" charset="0"/>
                <a:ea typeface="Calibri" panose="020F0502020204030204" pitchFamily="34" charset="0"/>
                <a:cs typeface="Times New Roman" panose="02020603050405020304" pitchFamily="18" charset="0"/>
              </a:rPr>
              <a:t>         PERFECTIONISM</a:t>
            </a:r>
            <a:endParaRPr lang="en-AU" dirty="0"/>
          </a:p>
        </p:txBody>
      </p:sp>
      <p:pic>
        <p:nvPicPr>
          <p:cNvPr id="4" name="Picture 3">
            <a:extLst>
              <a:ext uri="{FF2B5EF4-FFF2-40B4-BE49-F238E27FC236}">
                <a16:creationId xmlns:a16="http://schemas.microsoft.com/office/drawing/2014/main" id="{6E12A770-548E-4E75-92F1-485148607531}"/>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4031883" y="364650"/>
            <a:ext cx="3223260" cy="2867025"/>
          </a:xfrm>
          <a:prstGeom prst="rect">
            <a:avLst/>
          </a:prstGeom>
        </p:spPr>
      </p:pic>
      <p:sp>
        <p:nvSpPr>
          <p:cNvPr id="5" name="Rectangle 4">
            <a:extLst>
              <a:ext uri="{FF2B5EF4-FFF2-40B4-BE49-F238E27FC236}">
                <a16:creationId xmlns:a16="http://schemas.microsoft.com/office/drawing/2014/main" id="{C83091D8-8076-42E6-9AC6-C1EA9C56D2A8}"/>
              </a:ext>
            </a:extLst>
          </p:cNvPr>
          <p:cNvSpPr/>
          <p:nvPr/>
        </p:nvSpPr>
        <p:spPr>
          <a:xfrm>
            <a:off x="1055801" y="2963775"/>
            <a:ext cx="2488677" cy="2303451"/>
          </a:xfrm>
          <a:prstGeom prst="rect">
            <a:avLst/>
          </a:prstGeom>
        </p:spPr>
        <p:txBody>
          <a:bodyPr wrap="square">
            <a:spAutoFit/>
          </a:bodyPr>
          <a:lstStyle/>
          <a:p>
            <a:pPr marL="457200">
              <a:lnSpc>
                <a:spcPct val="115000"/>
              </a:lnSpc>
              <a:spcAft>
                <a:spcPts val="0"/>
              </a:spcAft>
              <a:tabLst>
                <a:tab pos="278765" algn="l"/>
              </a:tabLst>
            </a:pPr>
            <a:endParaRPr lang="en-AU" b="1"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15000"/>
              </a:lnSpc>
              <a:spcAft>
                <a:spcPts val="0"/>
              </a:spcAft>
              <a:tabLst>
                <a:tab pos="278765" algn="l"/>
              </a:tabLst>
            </a:pPr>
            <a:endParaRPr lang="en-AU" b="1"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15000"/>
              </a:lnSpc>
              <a:spcAft>
                <a:spcPts val="0"/>
              </a:spcAft>
              <a:tabLst>
                <a:tab pos="278765" algn="l"/>
              </a:tabLst>
            </a:pPr>
            <a:endParaRPr lang="en-AU" b="1"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15000"/>
              </a:lnSpc>
              <a:spcAft>
                <a:spcPts val="0"/>
              </a:spcAft>
              <a:tabLst>
                <a:tab pos="278765" algn="l"/>
              </a:tabLst>
            </a:pPr>
            <a:endParaRPr lang="en-AU" b="1"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15000"/>
              </a:lnSpc>
              <a:spcAft>
                <a:spcPts val="0"/>
              </a:spcAft>
              <a:tabLst>
                <a:tab pos="278765" algn="l"/>
              </a:tabLst>
            </a:pPr>
            <a:r>
              <a:rPr lang="en-AU" b="1" dirty="0">
                <a:latin typeface="Calibri" panose="020F0502020204030204" pitchFamily="34" charset="0"/>
                <a:ea typeface="Calibri" panose="020F0502020204030204" pitchFamily="34" charset="0"/>
                <a:cs typeface="Times New Roman" panose="02020603050405020304" pitchFamily="18" charset="0"/>
              </a:rPr>
              <a:t>and are often </a:t>
            </a:r>
            <a:endParaRPr lang="en-AU" sz="1400"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15000"/>
              </a:lnSpc>
              <a:spcAft>
                <a:spcPts val="0"/>
              </a:spcAft>
              <a:tabLst>
                <a:tab pos="278765" algn="l"/>
              </a:tabLst>
            </a:pPr>
            <a:r>
              <a:rPr lang="en-AU" b="1" dirty="0">
                <a:latin typeface="Calibri" panose="020F0502020204030204" pitchFamily="34" charset="0"/>
                <a:ea typeface="Calibri" panose="020F0502020204030204" pitchFamily="34" charset="0"/>
                <a:cs typeface="Times New Roman" panose="02020603050405020304" pitchFamily="18" charset="0"/>
              </a:rPr>
              <a:t>HIGH </a:t>
            </a:r>
            <a:endParaRPr lang="en-AU" sz="1400"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15000"/>
              </a:lnSpc>
              <a:spcAft>
                <a:spcPts val="0"/>
              </a:spcAft>
              <a:tabLst>
                <a:tab pos="278765" algn="l"/>
              </a:tabLst>
            </a:pPr>
            <a:r>
              <a:rPr lang="en-AU" b="1" dirty="0">
                <a:latin typeface="Calibri" panose="020F0502020204030204" pitchFamily="34" charset="0"/>
                <a:ea typeface="Calibri" panose="020F0502020204030204" pitchFamily="34" charset="0"/>
                <a:cs typeface="Times New Roman" panose="02020603050405020304" pitchFamily="18" charset="0"/>
              </a:rPr>
              <a:t>ACHIEVERS</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AE878206-D684-4FD6-B305-18650C02F3D4}"/>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4031883" y="3814664"/>
            <a:ext cx="3043555" cy="2905125"/>
          </a:xfrm>
          <a:prstGeom prst="rect">
            <a:avLst/>
          </a:prstGeom>
        </p:spPr>
      </p:pic>
    </p:spTree>
    <p:extLst>
      <p:ext uri="{BB962C8B-B14F-4D97-AF65-F5344CB8AC3E}">
        <p14:creationId xmlns:p14="http://schemas.microsoft.com/office/powerpoint/2010/main" val="36364928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C6E5B0D-DE54-4461-8A96-160F9AE7C31B}"/>
              </a:ext>
            </a:extLst>
          </p:cNvPr>
          <p:cNvSpPr/>
          <p:nvPr/>
        </p:nvSpPr>
        <p:spPr>
          <a:xfrm>
            <a:off x="4741683" y="329939"/>
            <a:ext cx="2447662" cy="392159"/>
          </a:xfrm>
          <a:prstGeom prst="rect">
            <a:avLst/>
          </a:prstGeom>
        </p:spPr>
        <p:txBody>
          <a:bodyPr wrap="square">
            <a:spAutoFit/>
          </a:bodyPr>
          <a:lstStyle/>
          <a:p>
            <a:pPr algn="ctr">
              <a:lnSpc>
                <a:spcPct val="115000"/>
              </a:lnSpc>
              <a:spcAft>
                <a:spcPts val="0"/>
              </a:spcAft>
            </a:pPr>
            <a:r>
              <a:rPr lang="en-AU" b="1" dirty="0">
                <a:latin typeface="Calibri" panose="020F0502020204030204" pitchFamily="34" charset="0"/>
                <a:ea typeface="Calibri" panose="020F0502020204030204" pitchFamily="34" charset="0"/>
                <a:cs typeface="Calibri" panose="020F0502020204030204" pitchFamily="34" charset="0"/>
              </a:rPr>
              <a:t>ANXIETY SYMPTOMS</a:t>
            </a:r>
            <a:endParaRPr lang="en-AU" sz="105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52600ADF-1D5A-492B-9F08-C739859F8C9E}"/>
              </a:ext>
            </a:extLst>
          </p:cNvPr>
          <p:cNvPicPr/>
          <p:nvPr/>
        </p:nvPicPr>
        <p:blipFill>
          <a:blip r:embed="rId2">
            <a:extLst>
              <a:ext uri="{28A0092B-C50C-407E-A947-70E740481C1C}">
                <a14:useLocalDpi xmlns:a14="http://schemas.microsoft.com/office/drawing/2010/main" val="0"/>
              </a:ext>
            </a:extLst>
          </a:blip>
          <a:stretch>
            <a:fillRect/>
          </a:stretch>
        </p:blipFill>
        <p:spPr>
          <a:xfrm>
            <a:off x="3541077" y="885825"/>
            <a:ext cx="5109845" cy="5317012"/>
          </a:xfrm>
          <a:prstGeom prst="rect">
            <a:avLst/>
          </a:prstGeom>
        </p:spPr>
      </p:pic>
    </p:spTree>
    <p:extLst>
      <p:ext uri="{BB962C8B-B14F-4D97-AF65-F5344CB8AC3E}">
        <p14:creationId xmlns:p14="http://schemas.microsoft.com/office/powerpoint/2010/main" val="417878251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221</TotalTime>
  <Words>778</Words>
  <Application>Microsoft Office PowerPoint</Application>
  <PresentationFormat>Widescreen</PresentationFormat>
  <Paragraphs>179</Paragraphs>
  <Slides>37</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37</vt:i4>
      </vt:variant>
    </vt:vector>
  </HeadingPairs>
  <TitlesOfParts>
    <vt:vector size="45" baseType="lpstr">
      <vt:lpstr>Adobe Gothic Std B</vt:lpstr>
      <vt:lpstr>Arial</vt:lpstr>
      <vt:lpstr>Calibri</vt:lpstr>
      <vt:lpstr>Calibri Light</vt:lpstr>
      <vt:lpstr>Symbol</vt:lpstr>
      <vt:lpstr>Times New Roman</vt:lpstr>
      <vt:lpstr>Office Theme</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Staff PC</dc:creator>
  <cp:lastModifiedBy>Staff PC</cp:lastModifiedBy>
  <cp:revision>20</cp:revision>
  <dcterms:created xsi:type="dcterms:W3CDTF">2020-08-25T01:19:23Z</dcterms:created>
  <dcterms:modified xsi:type="dcterms:W3CDTF">2020-08-26T02:47:43Z</dcterms:modified>
</cp:coreProperties>
</file>