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sldIdLst>
    <p:sldId id="256" r:id="rId5"/>
    <p:sldId id="351" r:id="rId6"/>
    <p:sldId id="335" r:id="rId7"/>
    <p:sldId id="366" r:id="rId8"/>
    <p:sldId id="365" r:id="rId9"/>
    <p:sldId id="353" r:id="rId10"/>
    <p:sldId id="383" r:id="rId11"/>
    <p:sldId id="377" r:id="rId12"/>
    <p:sldId id="379" r:id="rId13"/>
    <p:sldId id="378" r:id="rId14"/>
    <p:sldId id="384" r:id="rId15"/>
    <p:sldId id="354" r:id="rId16"/>
    <p:sldId id="355" r:id="rId17"/>
    <p:sldId id="356" r:id="rId18"/>
    <p:sldId id="367" r:id="rId19"/>
    <p:sldId id="368" r:id="rId20"/>
    <p:sldId id="358" r:id="rId21"/>
    <p:sldId id="360" r:id="rId22"/>
    <p:sldId id="369" r:id="rId23"/>
    <p:sldId id="364" r:id="rId24"/>
    <p:sldId id="382" r:id="rId25"/>
    <p:sldId id="381" r:id="rId26"/>
    <p:sldId id="371" r:id="rId27"/>
    <p:sldId id="372" r:id="rId28"/>
    <p:sldId id="373" r:id="rId29"/>
    <p:sldId id="374" r:id="rId30"/>
    <p:sldId id="375" r:id="rId31"/>
    <p:sldId id="376" r:id="rId32"/>
    <p:sldId id="370" r:id="rId33"/>
    <p:sldId id="380" r:id="rId34"/>
    <p:sldId id="352" r:id="rId35"/>
  </p:sldIdLst>
  <p:sldSz cx="12192000" cy="6858000"/>
  <p:notesSz cx="6858000" cy="952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A0620"/>
    <a:srgbClr val="C0004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BC332-224A-ECDC-5BA6-C243A7FCD64E}" v="53" dt="2020-03-23T23:12:32.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660"/>
  </p:normalViewPr>
  <p:slideViewPr>
    <p:cSldViewPr snapToGrid="0">
      <p:cViewPr varScale="1">
        <p:scale>
          <a:sx n="83" d="100"/>
          <a:sy n="83" d="100"/>
        </p:scale>
        <p:origin x="5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77904"/>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1"/>
            <a:ext cx="2971800" cy="477904"/>
          </a:xfrm>
          <a:prstGeom prst="rect">
            <a:avLst/>
          </a:prstGeom>
        </p:spPr>
        <p:txBody>
          <a:bodyPr vert="horz" lIns="91440" tIns="45720" rIns="91440" bIns="45720" rtlCol="0"/>
          <a:lstStyle>
            <a:lvl1pPr algn="r">
              <a:defRPr sz="1200"/>
            </a:lvl1pPr>
          </a:lstStyle>
          <a:p>
            <a:fld id="{72508FAC-8F5D-42B1-8209-60654A57BD91}" type="datetimeFigureOut">
              <a:rPr lang="en-AU" smtClean="0"/>
              <a:t>13/07/2020</a:t>
            </a:fld>
            <a:endParaRPr lang="en-AU" dirty="0"/>
          </a:p>
        </p:txBody>
      </p:sp>
      <p:sp>
        <p:nvSpPr>
          <p:cNvPr id="4" name="Slide Image Placeholder 3"/>
          <p:cNvSpPr>
            <a:spLocks noGrp="1" noRot="1" noChangeAspect="1"/>
          </p:cNvSpPr>
          <p:nvPr>
            <p:ph type="sldImg" idx="2"/>
          </p:nvPr>
        </p:nvSpPr>
        <p:spPr>
          <a:xfrm>
            <a:off x="571500" y="1190625"/>
            <a:ext cx="5715000" cy="3214688"/>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1" y="4583907"/>
            <a:ext cx="5486400" cy="375046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047098"/>
            <a:ext cx="2971800" cy="477903"/>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9047098"/>
            <a:ext cx="2971800" cy="477903"/>
          </a:xfrm>
          <a:prstGeom prst="rect">
            <a:avLst/>
          </a:prstGeom>
        </p:spPr>
        <p:txBody>
          <a:bodyPr vert="horz" lIns="91440" tIns="45720" rIns="91440" bIns="45720" rtlCol="0" anchor="b"/>
          <a:lstStyle>
            <a:lvl1pPr algn="r">
              <a:defRPr sz="1200"/>
            </a:lvl1pPr>
          </a:lstStyle>
          <a:p>
            <a:fld id="{8722B743-1F58-489A-BB13-7593B22C33DE}" type="slidenum">
              <a:rPr lang="en-AU" smtClean="0"/>
              <a:t>‹#›</a:t>
            </a:fld>
            <a:endParaRPr lang="en-AU" dirty="0"/>
          </a:p>
        </p:txBody>
      </p:sp>
    </p:spTree>
    <p:extLst>
      <p:ext uri="{BB962C8B-B14F-4D97-AF65-F5344CB8AC3E}">
        <p14:creationId xmlns:p14="http://schemas.microsoft.com/office/powerpoint/2010/main" val="66150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12</a:t>
            </a:fld>
            <a:endParaRPr lang="en-AU" dirty="0"/>
          </a:p>
        </p:txBody>
      </p:sp>
    </p:spTree>
    <p:extLst>
      <p:ext uri="{BB962C8B-B14F-4D97-AF65-F5344CB8AC3E}">
        <p14:creationId xmlns:p14="http://schemas.microsoft.com/office/powerpoint/2010/main" val="2697379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28</a:t>
            </a:fld>
            <a:endParaRPr lang="en-AU" dirty="0"/>
          </a:p>
        </p:txBody>
      </p:sp>
    </p:spTree>
    <p:extLst>
      <p:ext uri="{BB962C8B-B14F-4D97-AF65-F5344CB8AC3E}">
        <p14:creationId xmlns:p14="http://schemas.microsoft.com/office/powerpoint/2010/main" val="375952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20</a:t>
            </a:fld>
            <a:endParaRPr lang="en-AU" dirty="0"/>
          </a:p>
        </p:txBody>
      </p:sp>
    </p:spTree>
    <p:extLst>
      <p:ext uri="{BB962C8B-B14F-4D97-AF65-F5344CB8AC3E}">
        <p14:creationId xmlns:p14="http://schemas.microsoft.com/office/powerpoint/2010/main" val="394297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21</a:t>
            </a:fld>
            <a:endParaRPr lang="en-AU" dirty="0"/>
          </a:p>
        </p:txBody>
      </p:sp>
    </p:spTree>
    <p:extLst>
      <p:ext uri="{BB962C8B-B14F-4D97-AF65-F5344CB8AC3E}">
        <p14:creationId xmlns:p14="http://schemas.microsoft.com/office/powerpoint/2010/main" val="71761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22</a:t>
            </a:fld>
            <a:endParaRPr lang="en-AU" dirty="0"/>
          </a:p>
        </p:txBody>
      </p:sp>
    </p:spTree>
    <p:extLst>
      <p:ext uri="{BB962C8B-B14F-4D97-AF65-F5344CB8AC3E}">
        <p14:creationId xmlns:p14="http://schemas.microsoft.com/office/powerpoint/2010/main" val="251961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23</a:t>
            </a:fld>
            <a:endParaRPr lang="en-AU" dirty="0"/>
          </a:p>
        </p:txBody>
      </p:sp>
    </p:spTree>
    <p:extLst>
      <p:ext uri="{BB962C8B-B14F-4D97-AF65-F5344CB8AC3E}">
        <p14:creationId xmlns:p14="http://schemas.microsoft.com/office/powerpoint/2010/main" val="358296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24</a:t>
            </a:fld>
            <a:endParaRPr lang="en-AU" dirty="0"/>
          </a:p>
        </p:txBody>
      </p:sp>
    </p:spTree>
    <p:extLst>
      <p:ext uri="{BB962C8B-B14F-4D97-AF65-F5344CB8AC3E}">
        <p14:creationId xmlns:p14="http://schemas.microsoft.com/office/powerpoint/2010/main" val="294497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25</a:t>
            </a:fld>
            <a:endParaRPr lang="en-AU" dirty="0"/>
          </a:p>
        </p:txBody>
      </p:sp>
    </p:spTree>
    <p:extLst>
      <p:ext uri="{BB962C8B-B14F-4D97-AF65-F5344CB8AC3E}">
        <p14:creationId xmlns:p14="http://schemas.microsoft.com/office/powerpoint/2010/main" val="402368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26</a:t>
            </a:fld>
            <a:endParaRPr lang="en-AU" dirty="0"/>
          </a:p>
        </p:txBody>
      </p:sp>
    </p:spTree>
    <p:extLst>
      <p:ext uri="{BB962C8B-B14F-4D97-AF65-F5344CB8AC3E}">
        <p14:creationId xmlns:p14="http://schemas.microsoft.com/office/powerpoint/2010/main" val="407314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22B743-1F58-489A-BB13-7593B22C33DE}" type="slidenum">
              <a:rPr lang="en-AU" smtClean="0"/>
              <a:t>27</a:t>
            </a:fld>
            <a:endParaRPr lang="en-AU" dirty="0"/>
          </a:p>
        </p:txBody>
      </p:sp>
    </p:spTree>
    <p:extLst>
      <p:ext uri="{BB962C8B-B14F-4D97-AF65-F5344CB8AC3E}">
        <p14:creationId xmlns:p14="http://schemas.microsoft.com/office/powerpoint/2010/main" val="384485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383715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262166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241241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424702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288498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135080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166873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296505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112518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381448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52A8C8-C6CB-41E2-AD42-448015384212}" type="datetimeFigureOut">
              <a:rPr lang="en-AU" smtClean="0"/>
              <a:t>13/07/2020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056804C-3F0F-4D49-83C7-FD1B3B02AE77}" type="slidenum">
              <a:rPr lang="en-AU" smtClean="0"/>
              <a:t>‹#›</a:t>
            </a:fld>
            <a:endParaRPr lang="en-AU" dirty="0"/>
          </a:p>
        </p:txBody>
      </p:sp>
    </p:spTree>
    <p:extLst>
      <p:ext uri="{BB962C8B-B14F-4D97-AF65-F5344CB8AC3E}">
        <p14:creationId xmlns:p14="http://schemas.microsoft.com/office/powerpoint/2010/main" val="317616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A8C8-C6CB-41E2-AD42-448015384212}" type="datetimeFigureOut">
              <a:rPr lang="en-AU" smtClean="0"/>
              <a:t>13/07/2020</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6804C-3F0F-4D49-83C7-FD1B3B02AE77}" type="slidenum">
              <a:rPr lang="en-AU" smtClean="0"/>
              <a:t>‹#›</a:t>
            </a:fld>
            <a:endParaRPr lang="en-AU" dirty="0"/>
          </a:p>
        </p:txBody>
      </p:sp>
    </p:spTree>
    <p:extLst>
      <p:ext uri="{BB962C8B-B14F-4D97-AF65-F5344CB8AC3E}">
        <p14:creationId xmlns:p14="http://schemas.microsoft.com/office/powerpoint/2010/main" val="3658175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e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w3schools.com/python/default.asp"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inventwithpython.com/makinggames.pdf" TargetMode="External"/><Relationship Id="rId5" Type="http://schemas.openxmlformats.org/officeDocument/2006/relationships/hyperlink" Target="http://greenteapress.com/thinkpython2/thinkpython2.pdf"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www.python.org/downloads/"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trinket.io/"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459" y="4310034"/>
            <a:ext cx="6858000" cy="1655762"/>
          </a:xfrm>
        </p:spPr>
        <p:txBody>
          <a:bodyPr vert="horz" lIns="91440" tIns="45720" rIns="91440" bIns="45720" rtlCol="0" anchor="t">
            <a:normAutofit/>
          </a:bodyPr>
          <a:lstStyle/>
          <a:p>
            <a:pPr algn="l"/>
            <a:r>
              <a:rPr lang="en-AU" sz="2800" smtClean="0">
                <a:solidFill>
                  <a:srgbClr val="BA0620"/>
                </a:solidFill>
                <a:latin typeface="Century Gothic" panose="020B0502020202020204" pitchFamily="34" charset="0"/>
              </a:rPr>
              <a:t>A </a:t>
            </a:r>
            <a:r>
              <a:rPr lang="en-AU" sz="2800" dirty="0" smtClean="0">
                <a:solidFill>
                  <a:srgbClr val="BA0620"/>
                </a:solidFill>
                <a:latin typeface="Century Gothic" panose="020B0502020202020204" pitchFamily="34" charset="0"/>
              </a:rPr>
              <a:t>quick introduction to </a:t>
            </a:r>
          </a:p>
          <a:p>
            <a:pPr algn="l"/>
            <a:r>
              <a:rPr lang="en-AU" sz="2800" dirty="0" smtClean="0">
                <a:solidFill>
                  <a:srgbClr val="BA0620"/>
                </a:solidFill>
                <a:latin typeface="Century Gothic" panose="020B0502020202020204" pitchFamily="34" charset="0"/>
              </a:rPr>
              <a:t>Python</a:t>
            </a:r>
            <a:endParaRPr lang="en-AU" sz="2800" dirty="0">
              <a:solidFill>
                <a:srgbClr val="BA0620"/>
              </a:solidFill>
              <a:latin typeface="Century Gothic" panose="020B0502020202020204" pitchFamily="34" charset="0"/>
            </a:endParaRP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44137" y="440015"/>
            <a:ext cx="3481509" cy="3481509"/>
          </a:xfrm>
          <a:prstGeom prst="rect">
            <a:avLst/>
          </a:prstGeom>
        </p:spPr>
      </p:pic>
      <p:pic>
        <p:nvPicPr>
          <p:cNvPr id="13324"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233" y="6192753"/>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6707"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s://australiasoutheast1-mediap.svc.ms/transform/thumbnail?provider=spo&amp;inputFormat=png&amp;cs=fFNQTw&amp;docid=https%3A%2F%2Fmychisholmedu.sharepoint.com%3A443%2F_api%2Fv2.0%2Fdrives%2Fb!Pz-yO6tS9kmjgAWb8PHj0G0WjMI9GuBLnVWP0vyA74J56pITkDQnS4S-YM_HcKkr%2Fitems%2F01DU2CT6N24IRW6ZM64VFIOWEXCZL5TJSX%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3240&amp;height=1796&amp;srcWidth=&amp;srcHe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255" y="472786"/>
            <a:ext cx="6710197" cy="460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81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Examining the Python script</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827892" y="2128340"/>
            <a:ext cx="10861964" cy="4247317"/>
          </a:xfrm>
          <a:prstGeom prst="rect">
            <a:avLst/>
          </a:prstGeom>
          <a:noFill/>
        </p:spPr>
        <p:txBody>
          <a:bodyPr wrap="square" rtlCol="0">
            <a:spAutoFit/>
          </a:bodyPr>
          <a:lstStyle/>
          <a:p>
            <a:r>
              <a:rPr lang="en-AU" dirty="0" smtClean="0">
                <a:latin typeface="Century Gothic" panose="020B0502020202020204" pitchFamily="34" charset="0"/>
                <a:sym typeface="Wingdings" panose="05000000000000000000" pitchFamily="2" charset="2"/>
              </a:rPr>
              <a:t>Important aspects</a:t>
            </a:r>
          </a:p>
          <a:p>
            <a:endParaRPr lang="en-AU" dirty="0" smtClean="0">
              <a:latin typeface="Century Gothic" panose="020B0502020202020204" pitchFamily="34" charset="0"/>
              <a:sym typeface="Wingdings" panose="05000000000000000000" pitchFamily="2" charset="2"/>
            </a:endParaRPr>
          </a:p>
          <a:p>
            <a:r>
              <a:rPr lang="en-AU" dirty="0" smtClean="0">
                <a:latin typeface="Century Gothic" panose="020B0502020202020204" pitchFamily="34" charset="0"/>
                <a:sym typeface="Wingdings" panose="05000000000000000000" pitchFamily="2" charset="2"/>
              </a:rPr>
              <a:t>We can </a:t>
            </a:r>
            <a:r>
              <a:rPr lang="en-AU" b="1" dirty="0" smtClean="0">
                <a:latin typeface="Century Gothic" panose="020B0502020202020204" pitchFamily="34" charset="0"/>
                <a:sym typeface="Wingdings" panose="05000000000000000000" pitchFamily="2" charset="2"/>
              </a:rPr>
              <a:t>import</a:t>
            </a:r>
            <a:r>
              <a:rPr lang="en-AU" dirty="0" smtClean="0">
                <a:latin typeface="Century Gothic" panose="020B0502020202020204" pitchFamily="34" charset="0"/>
                <a:sym typeface="Wingdings" panose="05000000000000000000" pitchFamily="2" charset="2"/>
              </a:rPr>
              <a:t> modules that other’s have written</a:t>
            </a:r>
          </a:p>
          <a:p>
            <a:endParaRPr lang="en-AU" dirty="0" smtClean="0">
              <a:latin typeface="Century Gothic" panose="020B0502020202020204" pitchFamily="34" charset="0"/>
              <a:sym typeface="Wingdings" panose="05000000000000000000" pitchFamily="2" charset="2"/>
            </a:endParaRPr>
          </a:p>
          <a:p>
            <a:r>
              <a:rPr lang="en-AU" dirty="0" smtClean="0">
                <a:latin typeface="Century Gothic" panose="020B0502020202020204" pitchFamily="34" charset="0"/>
                <a:sym typeface="Wingdings" panose="05000000000000000000" pitchFamily="2" charset="2"/>
              </a:rPr>
              <a:t>We set </a:t>
            </a:r>
            <a:r>
              <a:rPr lang="en-AU" b="1" dirty="0" smtClean="0">
                <a:latin typeface="Century Gothic" panose="020B0502020202020204" pitchFamily="34" charset="0"/>
                <a:sym typeface="Wingdings" panose="05000000000000000000" pitchFamily="2" charset="2"/>
              </a:rPr>
              <a:t>variables</a:t>
            </a:r>
            <a:r>
              <a:rPr lang="en-AU" dirty="0" smtClean="0">
                <a:latin typeface="Century Gothic" panose="020B0502020202020204" pitchFamily="34" charset="0"/>
                <a:sym typeface="Wingdings" panose="05000000000000000000" pitchFamily="2" charset="2"/>
              </a:rPr>
              <a:t> which are memory locations in which to save data which can change. The </a:t>
            </a:r>
            <a:r>
              <a:rPr lang="en-AU" b="1" dirty="0" smtClean="0">
                <a:latin typeface="Century Gothic" panose="020B0502020202020204" pitchFamily="34" charset="0"/>
                <a:sym typeface="Wingdings" panose="05000000000000000000" pitchFamily="2" charset="2"/>
              </a:rPr>
              <a:t>data type </a:t>
            </a:r>
            <a:r>
              <a:rPr lang="en-AU" dirty="0" smtClean="0">
                <a:latin typeface="Century Gothic" panose="020B0502020202020204" pitchFamily="34" charset="0"/>
                <a:sym typeface="Wingdings" panose="05000000000000000000" pitchFamily="2" charset="2"/>
              </a:rPr>
              <a:t>in this case is an </a:t>
            </a:r>
            <a:r>
              <a:rPr lang="en-AU" b="1" dirty="0" smtClean="0">
                <a:latin typeface="Century Gothic" panose="020B0502020202020204" pitchFamily="34" charset="0"/>
                <a:sym typeface="Wingdings" panose="05000000000000000000" pitchFamily="2" charset="2"/>
              </a:rPr>
              <a:t>integer</a:t>
            </a:r>
            <a:r>
              <a:rPr lang="en-AU" dirty="0" smtClean="0">
                <a:latin typeface="Century Gothic" panose="020B0502020202020204" pitchFamily="34" charset="0"/>
                <a:sym typeface="Wingdings" panose="05000000000000000000" pitchFamily="2" charset="2"/>
              </a:rPr>
              <a:t> (whole number) known as </a:t>
            </a:r>
            <a:r>
              <a:rPr lang="en-AU" b="1" dirty="0" err="1" smtClean="0">
                <a:latin typeface="Century Gothic" panose="020B0502020202020204" pitchFamily="34" charset="0"/>
                <a:sym typeface="Wingdings" panose="05000000000000000000" pitchFamily="2" charset="2"/>
              </a:rPr>
              <a:t>int</a:t>
            </a:r>
            <a:r>
              <a:rPr lang="en-AU" dirty="0" smtClean="0">
                <a:latin typeface="Century Gothic" panose="020B0502020202020204" pitchFamily="34" charset="0"/>
                <a:sym typeface="Wingdings" panose="05000000000000000000" pitchFamily="2" charset="2"/>
              </a:rPr>
              <a:t> for short</a:t>
            </a:r>
          </a:p>
          <a:p>
            <a:endParaRPr lang="en-AU" dirty="0" smtClean="0">
              <a:latin typeface="Century Gothic" panose="020B0502020202020204" pitchFamily="34" charset="0"/>
              <a:sym typeface="Wingdings" panose="05000000000000000000" pitchFamily="2" charset="2"/>
            </a:endParaRPr>
          </a:p>
          <a:p>
            <a:r>
              <a:rPr lang="en-AU" dirty="0" smtClean="0">
                <a:latin typeface="Century Gothic" panose="020B0502020202020204" pitchFamily="34" charset="0"/>
                <a:sym typeface="Wingdings" panose="05000000000000000000" pitchFamily="2" charset="2"/>
              </a:rPr>
              <a:t>We call </a:t>
            </a:r>
            <a:r>
              <a:rPr lang="en-AU" b="1" dirty="0" smtClean="0">
                <a:latin typeface="Century Gothic" panose="020B0502020202020204" pitchFamily="34" charset="0"/>
                <a:sym typeface="Wingdings" panose="05000000000000000000" pitchFamily="2" charset="2"/>
              </a:rPr>
              <a:t>functions</a:t>
            </a:r>
            <a:r>
              <a:rPr lang="en-AU" dirty="0" smtClean="0">
                <a:latin typeface="Century Gothic" panose="020B0502020202020204" pitchFamily="34" charset="0"/>
                <a:sym typeface="Wingdings" panose="05000000000000000000" pitchFamily="2" charset="2"/>
              </a:rPr>
              <a:t> that perform a little job using code (</a:t>
            </a:r>
            <a:r>
              <a:rPr lang="en-AU" dirty="0" err="1" smtClean="0">
                <a:latin typeface="Century Gothic" panose="020B0502020202020204" pitchFamily="34" charset="0"/>
                <a:sym typeface="Wingdings" panose="05000000000000000000" pitchFamily="2" charset="2"/>
              </a:rPr>
              <a:t>e.g</a:t>
            </a:r>
            <a:r>
              <a:rPr lang="en-AU" dirty="0" smtClean="0">
                <a:latin typeface="Century Gothic" panose="020B0502020202020204" pitchFamily="34" charset="0"/>
                <a:sym typeface="Wingdings" panose="05000000000000000000" pitchFamily="2" charset="2"/>
              </a:rPr>
              <a:t> print() function. Sometimes we send the function some data to deal with. This sent data is known as an </a:t>
            </a:r>
            <a:r>
              <a:rPr lang="en-AU" b="1" dirty="0" smtClean="0">
                <a:latin typeface="Century Gothic" panose="020B0502020202020204" pitchFamily="34" charset="0"/>
                <a:sym typeface="Wingdings" panose="05000000000000000000" pitchFamily="2" charset="2"/>
              </a:rPr>
              <a:t>argument.</a:t>
            </a:r>
          </a:p>
          <a:p>
            <a:endParaRPr lang="en-AU" dirty="0" smtClean="0">
              <a:latin typeface="Century Gothic" panose="020B0502020202020204" pitchFamily="34" charset="0"/>
              <a:sym typeface="Wingdings" panose="05000000000000000000" pitchFamily="2" charset="2"/>
            </a:endParaRPr>
          </a:p>
          <a:p>
            <a:r>
              <a:rPr lang="en-AU" dirty="0" smtClean="0">
                <a:latin typeface="Century Gothic" panose="020B0502020202020204" pitchFamily="34" charset="0"/>
                <a:sym typeface="Wingdings" panose="05000000000000000000" pitchFamily="2" charset="2"/>
              </a:rPr>
              <a:t>A function which is part of a module is called a </a:t>
            </a:r>
            <a:r>
              <a:rPr lang="en-AU" b="1" dirty="0" smtClean="0">
                <a:latin typeface="Century Gothic" panose="020B0502020202020204" pitchFamily="34" charset="0"/>
                <a:sym typeface="Wingdings" panose="05000000000000000000" pitchFamily="2" charset="2"/>
              </a:rPr>
              <a:t>method</a:t>
            </a:r>
            <a:r>
              <a:rPr lang="en-AU" dirty="0" smtClean="0">
                <a:latin typeface="Century Gothic" panose="020B0502020202020204" pitchFamily="34" charset="0"/>
                <a:sym typeface="Wingdings" panose="05000000000000000000" pitchFamily="2" charset="2"/>
              </a:rPr>
              <a:t> </a:t>
            </a:r>
            <a:r>
              <a:rPr lang="en-AU" dirty="0" err="1" smtClean="0">
                <a:latin typeface="Century Gothic" panose="020B0502020202020204" pitchFamily="34" charset="0"/>
                <a:sym typeface="Wingdings" panose="05000000000000000000" pitchFamily="2" charset="2"/>
              </a:rPr>
              <a:t>e.g</a:t>
            </a:r>
            <a:r>
              <a:rPr lang="en-AU" dirty="0" smtClean="0">
                <a:latin typeface="Century Gothic" panose="020B0502020202020204" pitchFamily="34" charset="0"/>
                <a:sym typeface="Wingdings" panose="05000000000000000000" pitchFamily="2" charset="2"/>
              </a:rPr>
              <a:t> </a:t>
            </a:r>
            <a:r>
              <a:rPr lang="en-AU" dirty="0" err="1" smtClean="0">
                <a:latin typeface="Century Gothic" panose="020B0502020202020204" pitchFamily="34" charset="0"/>
                <a:sym typeface="Wingdings" panose="05000000000000000000" pitchFamily="2" charset="2"/>
              </a:rPr>
              <a:t>random.</a:t>
            </a:r>
            <a:r>
              <a:rPr lang="en-AU" b="1" dirty="0" err="1" smtClean="0">
                <a:latin typeface="Century Gothic" panose="020B0502020202020204" pitchFamily="34" charset="0"/>
                <a:sym typeface="Wingdings" panose="05000000000000000000" pitchFamily="2" charset="2"/>
              </a:rPr>
              <a:t>randint</a:t>
            </a:r>
            <a:r>
              <a:rPr lang="en-AU" dirty="0" smtClean="0">
                <a:latin typeface="Century Gothic" panose="020B0502020202020204" pitchFamily="34" charset="0"/>
                <a:sym typeface="Wingdings" panose="05000000000000000000" pitchFamily="2" charset="2"/>
              </a:rPr>
              <a:t>(1,6)</a:t>
            </a:r>
          </a:p>
          <a:p>
            <a:endParaRPr lang="en-AU" dirty="0">
              <a:latin typeface="Century Gothic" panose="020B0502020202020204" pitchFamily="34" charset="0"/>
              <a:sym typeface="Wingdings" panose="05000000000000000000" pitchFamily="2" charset="2"/>
            </a:endParaRPr>
          </a:p>
          <a:p>
            <a:r>
              <a:rPr lang="en-AU" dirty="0">
                <a:latin typeface="Century Gothic" panose="020B0502020202020204" pitchFamily="34" charset="0"/>
              </a:rPr>
              <a:t>What is lacking in this program?  </a:t>
            </a:r>
            <a:r>
              <a:rPr lang="en-AU" dirty="0">
                <a:latin typeface="Century Gothic" panose="020B0502020202020204" pitchFamily="34" charset="0"/>
                <a:sym typeface="Wingdings" panose="05000000000000000000" pitchFamily="2" charset="2"/>
              </a:rPr>
              <a:t> any user control apart from re-running the program</a:t>
            </a:r>
          </a:p>
          <a:p>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2" name="Picture 1"/>
          <p:cNvPicPr>
            <a:picLocks noChangeAspect="1"/>
          </p:cNvPicPr>
          <p:nvPr/>
        </p:nvPicPr>
        <p:blipFill>
          <a:blip r:embed="rId5"/>
          <a:stretch>
            <a:fillRect/>
          </a:stretch>
        </p:blipFill>
        <p:spPr>
          <a:xfrm>
            <a:off x="6407103" y="487701"/>
            <a:ext cx="5591175" cy="1438275"/>
          </a:xfrm>
          <a:prstGeom prst="rect">
            <a:avLst/>
          </a:prstGeom>
        </p:spPr>
      </p:pic>
      <p:pic>
        <p:nvPicPr>
          <p:cNvPr id="3" name="Picture 2"/>
          <p:cNvPicPr>
            <a:picLocks noChangeAspect="1"/>
          </p:cNvPicPr>
          <p:nvPr/>
        </p:nvPicPr>
        <p:blipFill>
          <a:blip r:embed="rId6"/>
          <a:stretch>
            <a:fillRect/>
          </a:stretch>
        </p:blipFill>
        <p:spPr>
          <a:xfrm>
            <a:off x="515299" y="533702"/>
            <a:ext cx="5743575" cy="1666875"/>
          </a:xfrm>
          <a:prstGeom prst="rect">
            <a:avLst/>
          </a:prstGeom>
        </p:spPr>
      </p:pic>
      <p:sp>
        <p:nvSpPr>
          <p:cNvPr id="11" name="TextBox 10"/>
          <p:cNvSpPr txBox="1"/>
          <p:nvPr/>
        </p:nvSpPr>
        <p:spPr>
          <a:xfrm>
            <a:off x="7706062" y="1657826"/>
            <a:ext cx="3405284" cy="276999"/>
          </a:xfrm>
          <a:prstGeom prst="rect">
            <a:avLst/>
          </a:prstGeom>
          <a:noFill/>
        </p:spPr>
        <p:txBody>
          <a:bodyPr wrap="square" rtlCol="0">
            <a:spAutoFit/>
          </a:bodyPr>
          <a:lstStyle/>
          <a:p>
            <a:r>
              <a:rPr lang="en-AU" sz="1200" dirty="0" smtClean="0">
                <a:latin typeface="Century Gothic" panose="020B0502020202020204" pitchFamily="34" charset="0"/>
              </a:rPr>
              <a:t>Similar code in Blocky format</a:t>
            </a:r>
            <a:endParaRPr lang="en-AU" sz="1200" dirty="0">
              <a:latin typeface="Century Gothic" panose="020B0502020202020204" pitchFamily="34" charset="0"/>
            </a:endParaRPr>
          </a:p>
        </p:txBody>
      </p:sp>
    </p:spTree>
    <p:extLst>
      <p:ext uri="{BB962C8B-B14F-4D97-AF65-F5344CB8AC3E}">
        <p14:creationId xmlns:p14="http://schemas.microsoft.com/office/powerpoint/2010/main" val="3436137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Opening a script you have written in idle</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8216984" y="299540"/>
            <a:ext cx="3097561" cy="3970318"/>
          </a:xfrm>
          <a:prstGeom prst="rect">
            <a:avLst/>
          </a:prstGeom>
          <a:noFill/>
        </p:spPr>
        <p:txBody>
          <a:bodyPr wrap="square" rtlCol="0">
            <a:spAutoFit/>
          </a:bodyPr>
          <a:lstStyle/>
          <a:p>
            <a:r>
              <a:rPr lang="en-AU" dirty="0" smtClean="0">
                <a:latin typeface="Century Gothic" panose="020B0502020202020204" pitchFamily="34" charset="0"/>
                <a:sym typeface="Wingdings" panose="05000000000000000000" pitchFamily="2" charset="2"/>
              </a:rPr>
              <a:t>If you close IDLE by mistake and want to keep editing the script you can either open IDLE from the start menu again or go to the folder where you saved your scripts. </a:t>
            </a:r>
          </a:p>
          <a:p>
            <a:endParaRPr lang="en-AU" dirty="0">
              <a:latin typeface="Century Gothic" panose="020B0502020202020204" pitchFamily="34" charset="0"/>
              <a:sym typeface="Wingdings" panose="05000000000000000000" pitchFamily="2" charset="2"/>
            </a:endParaRPr>
          </a:p>
          <a:p>
            <a:r>
              <a:rPr lang="en-AU" dirty="0" smtClean="0">
                <a:latin typeface="Century Gothic" panose="020B0502020202020204" pitchFamily="34" charset="0"/>
                <a:sym typeface="Wingdings" panose="05000000000000000000" pitchFamily="2" charset="2"/>
              </a:rPr>
              <a:t>Right click on the file and choose ‘Edit with IDLE’ as shown and it will open your </a:t>
            </a:r>
            <a:r>
              <a:rPr lang="en-AU" dirty="0" err="1" smtClean="0">
                <a:latin typeface="Century Gothic" panose="020B0502020202020204" pitchFamily="34" charset="0"/>
                <a:sym typeface="Wingdings" panose="05000000000000000000" pitchFamily="2" charset="2"/>
              </a:rPr>
              <a:t>scipt</a:t>
            </a:r>
            <a:r>
              <a:rPr lang="en-AU" dirty="0" smtClean="0">
                <a:latin typeface="Century Gothic" panose="020B0502020202020204" pitchFamily="34" charset="0"/>
                <a:sym typeface="Wingdings" panose="05000000000000000000" pitchFamily="2" charset="2"/>
              </a:rPr>
              <a:t>.</a:t>
            </a:r>
            <a:endParaRPr lang="en-AU" dirty="0">
              <a:latin typeface="Century Gothic" panose="020B0502020202020204" pitchFamily="34" charset="0"/>
              <a:sym typeface="Wingdings" panose="05000000000000000000" pitchFamily="2" charset="2"/>
            </a:endParaRPr>
          </a:p>
          <a:p>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4" name="Picture 3"/>
          <p:cNvPicPr>
            <a:picLocks noChangeAspect="1"/>
          </p:cNvPicPr>
          <p:nvPr/>
        </p:nvPicPr>
        <p:blipFill>
          <a:blip r:embed="rId5"/>
          <a:stretch>
            <a:fillRect/>
          </a:stretch>
        </p:blipFill>
        <p:spPr>
          <a:xfrm>
            <a:off x="468749" y="973334"/>
            <a:ext cx="7481633" cy="4860000"/>
          </a:xfrm>
          <a:prstGeom prst="rect">
            <a:avLst/>
          </a:prstGeom>
        </p:spPr>
      </p:pic>
    </p:spTree>
    <p:extLst>
      <p:ext uri="{BB962C8B-B14F-4D97-AF65-F5344CB8AC3E}">
        <p14:creationId xmlns:p14="http://schemas.microsoft.com/office/powerpoint/2010/main" val="1811846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Adding some control (if/else conditionals)</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255264" y="2755470"/>
            <a:ext cx="11824930" cy="3693319"/>
          </a:xfrm>
          <a:prstGeom prst="rect">
            <a:avLst/>
          </a:prstGeom>
          <a:noFill/>
        </p:spPr>
        <p:txBody>
          <a:bodyPr wrap="square" rtlCol="0">
            <a:spAutoFit/>
          </a:bodyPr>
          <a:lstStyle/>
          <a:p>
            <a:r>
              <a:rPr lang="en-AU" dirty="0" smtClean="0">
                <a:latin typeface="Century Gothic" panose="020B0502020202020204" pitchFamily="34" charset="0"/>
              </a:rPr>
              <a:t>Uses </a:t>
            </a:r>
            <a:r>
              <a:rPr lang="en-AU" b="1" dirty="0" smtClean="0">
                <a:latin typeface="Century Gothic" panose="020B0502020202020204" pitchFamily="34" charset="0"/>
              </a:rPr>
              <a:t>input</a:t>
            </a:r>
            <a:r>
              <a:rPr lang="en-AU" dirty="0" smtClean="0">
                <a:latin typeface="Century Gothic" panose="020B0502020202020204" pitchFamily="34" charset="0"/>
              </a:rPr>
              <a:t> function to get some input from user (We have used data type </a:t>
            </a:r>
            <a:r>
              <a:rPr lang="en-AU" b="1" dirty="0" smtClean="0">
                <a:latin typeface="Century Gothic" panose="020B0502020202020204" pitchFamily="34" charset="0"/>
              </a:rPr>
              <a:t>string</a:t>
            </a:r>
            <a:r>
              <a:rPr lang="en-AU" dirty="0" smtClean="0">
                <a:latin typeface="Century Gothic" panose="020B0502020202020204" pitchFamily="34" charset="0"/>
              </a:rPr>
              <a:t> (text) to ask user for input. Strings (</a:t>
            </a:r>
            <a:r>
              <a:rPr lang="en-AU" dirty="0" err="1" smtClean="0">
                <a:latin typeface="Century Gothic" panose="020B0502020202020204" pitchFamily="34" charset="0"/>
              </a:rPr>
              <a:t>str</a:t>
            </a:r>
            <a:r>
              <a:rPr lang="en-AU" dirty="0" smtClean="0">
                <a:latin typeface="Century Gothic" panose="020B0502020202020204" pitchFamily="34" charset="0"/>
              </a:rPr>
              <a:t>) need to be encompasses by ‘   ‘ or  “   “</a:t>
            </a:r>
          </a:p>
          <a:p>
            <a:endParaRPr lang="en-AU" dirty="0" smtClean="0">
              <a:latin typeface="Century Gothic" panose="020B0502020202020204" pitchFamily="34" charset="0"/>
            </a:endParaRPr>
          </a:p>
          <a:p>
            <a:r>
              <a:rPr lang="en-AU" dirty="0" smtClean="0">
                <a:latin typeface="Century Gothic" panose="020B0502020202020204" pitchFamily="34" charset="0"/>
                <a:sym typeface="Wingdings" panose="05000000000000000000" pitchFamily="2" charset="2"/>
              </a:rPr>
              <a:t>Uses user’s input to make a decision (if/else statements (conditionals) and comparison operators == != &gt; </a:t>
            </a:r>
            <a:r>
              <a:rPr lang="en-AU" dirty="0" err="1" smtClean="0">
                <a:latin typeface="Century Gothic" panose="020B0502020202020204" pitchFamily="34" charset="0"/>
                <a:sym typeface="Wingdings" panose="05000000000000000000" pitchFamily="2" charset="2"/>
              </a:rPr>
              <a:t>etc</a:t>
            </a:r>
            <a:r>
              <a:rPr lang="en-AU" dirty="0" smtClean="0">
                <a:latin typeface="Century Gothic" panose="020B0502020202020204" pitchFamily="34" charset="0"/>
                <a:sym typeface="Wingdings" panose="05000000000000000000" pitchFamily="2" charset="2"/>
              </a:rPr>
              <a:t>). Note that == is different to =</a:t>
            </a:r>
          </a:p>
          <a:p>
            <a:endParaRPr lang="en-AU" dirty="0">
              <a:latin typeface="Century Gothic" panose="020B0502020202020204" pitchFamily="34" charset="0"/>
              <a:sym typeface="Wingdings" panose="05000000000000000000" pitchFamily="2" charset="2"/>
            </a:endParaRPr>
          </a:p>
          <a:p>
            <a:r>
              <a:rPr lang="en-AU" dirty="0" smtClean="0">
                <a:latin typeface="Century Gothic" panose="020B0502020202020204" pitchFamily="34" charset="0"/>
                <a:sym typeface="Wingdings" panose="05000000000000000000" pitchFamily="2" charset="2"/>
              </a:rPr>
              <a:t>Colon : is used after if/else statement and code after must be indented.</a:t>
            </a:r>
          </a:p>
          <a:p>
            <a:endParaRPr lang="en-AU" dirty="0">
              <a:latin typeface="Century Gothic" panose="020B0502020202020204" pitchFamily="34" charset="0"/>
              <a:sym typeface="Wingdings" panose="05000000000000000000" pitchFamily="2" charset="2"/>
            </a:endParaRPr>
          </a:p>
          <a:p>
            <a:r>
              <a:rPr lang="en-AU" dirty="0" smtClean="0">
                <a:latin typeface="Century Gothic" panose="020B0502020202020204" pitchFamily="34" charset="0"/>
                <a:sym typeface="Wingdings" panose="05000000000000000000" pitchFamily="2" charset="2"/>
              </a:rPr>
              <a:t>Deficiencies</a:t>
            </a:r>
          </a:p>
          <a:p>
            <a:r>
              <a:rPr lang="en-AU" dirty="0" smtClean="0">
                <a:latin typeface="Century Gothic" panose="020B0502020202020204" pitchFamily="34" charset="0"/>
                <a:sym typeface="Wingdings" panose="05000000000000000000" pitchFamily="2" charset="2"/>
              </a:rPr>
              <a:t>If you type anything else it will still go to else, also if you type a capital Y it will still go to else</a:t>
            </a:r>
          </a:p>
          <a:p>
            <a:endParaRPr lang="en-AU" dirty="0" smtClean="0">
              <a:latin typeface="Century Gothic" panose="020B0502020202020204" pitchFamily="34" charset="0"/>
              <a:sym typeface="Wingdings" panose="05000000000000000000" pitchFamily="2" charset="2"/>
            </a:endParaRPr>
          </a:p>
          <a:p>
            <a:r>
              <a:rPr lang="en-AU" dirty="0" smtClean="0">
                <a:latin typeface="Century Gothic" panose="020B0502020202020204" pitchFamily="34" charset="0"/>
                <a:sym typeface="Wingdings" panose="05000000000000000000" pitchFamily="2" charset="2"/>
              </a:rPr>
              <a:t>Program still closes afterwards  can we control when the program finishes? (exit)</a:t>
            </a:r>
          </a:p>
          <a:p>
            <a:endParaRPr lang="en-AU" dirty="0">
              <a:latin typeface="Century Gothic" panose="020B0502020202020204" pitchFamily="34" charset="0"/>
            </a:endParaRPr>
          </a:p>
        </p:txBody>
      </p:sp>
      <p:pic>
        <p:nvPicPr>
          <p:cNvPr id="2" name="Picture 1"/>
          <p:cNvPicPr>
            <a:picLocks noChangeAspect="1"/>
          </p:cNvPicPr>
          <p:nvPr/>
        </p:nvPicPr>
        <p:blipFill>
          <a:blip r:embed="rId6"/>
          <a:stretch>
            <a:fillRect/>
          </a:stretch>
        </p:blipFill>
        <p:spPr>
          <a:xfrm>
            <a:off x="72707" y="544205"/>
            <a:ext cx="7067550" cy="2085975"/>
          </a:xfrm>
          <a:prstGeom prst="rect">
            <a:avLst/>
          </a:prstGeom>
        </p:spPr>
      </p:pic>
      <p:pic>
        <p:nvPicPr>
          <p:cNvPr id="4" name="Picture 3"/>
          <p:cNvPicPr>
            <a:picLocks noChangeAspect="1"/>
          </p:cNvPicPr>
          <p:nvPr/>
        </p:nvPicPr>
        <p:blipFill>
          <a:blip r:embed="rId7"/>
          <a:stretch>
            <a:fillRect/>
          </a:stretch>
        </p:blipFill>
        <p:spPr>
          <a:xfrm>
            <a:off x="7011461" y="635732"/>
            <a:ext cx="5180539" cy="1584000"/>
          </a:xfrm>
          <a:prstGeom prst="rect">
            <a:avLst/>
          </a:prstGeom>
        </p:spPr>
      </p:pic>
      <p:sp>
        <p:nvSpPr>
          <p:cNvPr id="12" name="TextBox 11"/>
          <p:cNvSpPr txBox="1"/>
          <p:nvPr/>
        </p:nvSpPr>
        <p:spPr>
          <a:xfrm>
            <a:off x="7613699" y="2037922"/>
            <a:ext cx="3405284" cy="276999"/>
          </a:xfrm>
          <a:prstGeom prst="rect">
            <a:avLst/>
          </a:prstGeom>
          <a:noFill/>
        </p:spPr>
        <p:txBody>
          <a:bodyPr wrap="square" rtlCol="0">
            <a:spAutoFit/>
          </a:bodyPr>
          <a:lstStyle/>
          <a:p>
            <a:r>
              <a:rPr lang="en-AU" sz="1200" dirty="0" smtClean="0">
                <a:latin typeface="Century Gothic" panose="020B0502020202020204" pitchFamily="34" charset="0"/>
              </a:rPr>
              <a:t>Similar code in Blocky format</a:t>
            </a:r>
            <a:endParaRPr lang="en-AU" sz="1200" dirty="0">
              <a:latin typeface="Century Gothic" panose="020B0502020202020204" pitchFamily="34" charset="0"/>
            </a:endParaRPr>
          </a:p>
        </p:txBody>
      </p:sp>
    </p:spTree>
    <p:extLst>
      <p:ext uri="{BB962C8B-B14F-4D97-AF65-F5344CB8AC3E}">
        <p14:creationId xmlns:p14="http://schemas.microsoft.com/office/powerpoint/2010/main" val="161389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Adding OR comparison operators</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480291" y="624258"/>
            <a:ext cx="10861964" cy="923330"/>
          </a:xfrm>
          <a:prstGeom prst="rect">
            <a:avLst/>
          </a:prstGeom>
          <a:noFill/>
        </p:spPr>
        <p:txBody>
          <a:bodyPr wrap="square" rtlCol="0">
            <a:spAutoFit/>
          </a:bodyPr>
          <a:lstStyle/>
          <a:p>
            <a:r>
              <a:rPr lang="en-AU" dirty="0" smtClean="0">
                <a:latin typeface="Century Gothic" panose="020B0502020202020204" pitchFamily="34" charset="0"/>
              </a:rPr>
              <a:t>Improved with </a:t>
            </a:r>
            <a:r>
              <a:rPr lang="en-AU" b="1" dirty="0" smtClean="0">
                <a:latin typeface="Century Gothic" panose="020B0502020202020204" pitchFamily="34" charset="0"/>
              </a:rPr>
              <a:t>OR</a:t>
            </a:r>
            <a:r>
              <a:rPr lang="en-AU" dirty="0" smtClean="0">
                <a:latin typeface="Century Gothic" panose="020B0502020202020204" pitchFamily="34" charset="0"/>
              </a:rPr>
              <a:t> comparison operators added to account for y or Y </a:t>
            </a:r>
            <a:r>
              <a:rPr lang="en-AU" dirty="0" err="1" smtClean="0">
                <a:latin typeface="Century Gothic" panose="020B0502020202020204" pitchFamily="34" charset="0"/>
              </a:rPr>
              <a:t>etc</a:t>
            </a:r>
            <a:endParaRPr lang="en-AU" dirty="0" smtClean="0">
              <a:latin typeface="Century Gothic" panose="020B0502020202020204" pitchFamily="34" charset="0"/>
            </a:endParaRPr>
          </a:p>
          <a:p>
            <a:r>
              <a:rPr lang="en-AU" dirty="0" smtClean="0">
                <a:latin typeface="Century Gothic" panose="020B0502020202020204" pitchFamily="34" charset="0"/>
              </a:rPr>
              <a:t>And </a:t>
            </a:r>
            <a:r>
              <a:rPr lang="en-AU" b="1" dirty="0" err="1" smtClean="0">
                <a:latin typeface="Century Gothic" panose="020B0502020202020204" pitchFamily="34" charset="0"/>
              </a:rPr>
              <a:t>elif</a:t>
            </a:r>
            <a:r>
              <a:rPr lang="en-AU" dirty="0" smtClean="0">
                <a:latin typeface="Century Gothic" panose="020B0502020202020204" pitchFamily="34" charset="0"/>
              </a:rPr>
              <a:t> to add more decision options</a:t>
            </a:r>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770952" y="1557415"/>
            <a:ext cx="7219950" cy="2695575"/>
          </a:xfrm>
          <a:prstGeom prst="rect">
            <a:avLst/>
          </a:prstGeom>
        </p:spPr>
      </p:pic>
      <p:pic>
        <p:nvPicPr>
          <p:cNvPr id="4" name="Picture 3"/>
          <p:cNvPicPr>
            <a:picLocks noChangeAspect="1"/>
          </p:cNvPicPr>
          <p:nvPr/>
        </p:nvPicPr>
        <p:blipFill>
          <a:blip r:embed="rId6"/>
          <a:stretch>
            <a:fillRect/>
          </a:stretch>
        </p:blipFill>
        <p:spPr>
          <a:xfrm>
            <a:off x="5589027" y="3447173"/>
            <a:ext cx="6602973" cy="2808000"/>
          </a:xfrm>
          <a:prstGeom prst="rect">
            <a:avLst/>
          </a:prstGeom>
        </p:spPr>
      </p:pic>
      <p:sp>
        <p:nvSpPr>
          <p:cNvPr id="11" name="TextBox 10"/>
          <p:cNvSpPr txBox="1"/>
          <p:nvPr/>
        </p:nvSpPr>
        <p:spPr>
          <a:xfrm>
            <a:off x="8890513" y="5583281"/>
            <a:ext cx="3405284" cy="276999"/>
          </a:xfrm>
          <a:prstGeom prst="rect">
            <a:avLst/>
          </a:prstGeom>
          <a:noFill/>
        </p:spPr>
        <p:txBody>
          <a:bodyPr wrap="square" rtlCol="0">
            <a:spAutoFit/>
          </a:bodyPr>
          <a:lstStyle/>
          <a:p>
            <a:r>
              <a:rPr lang="en-AU" sz="1200" dirty="0" smtClean="0">
                <a:latin typeface="Century Gothic" panose="020B0502020202020204" pitchFamily="34" charset="0"/>
              </a:rPr>
              <a:t>Similar code in Blocky format</a:t>
            </a:r>
            <a:endParaRPr lang="en-AU" sz="1200" dirty="0">
              <a:latin typeface="Century Gothic" panose="020B0502020202020204" pitchFamily="34" charset="0"/>
            </a:endParaRPr>
          </a:p>
        </p:txBody>
      </p:sp>
    </p:spTree>
    <p:extLst>
      <p:ext uri="{BB962C8B-B14F-4D97-AF65-F5344CB8AC3E}">
        <p14:creationId xmlns:p14="http://schemas.microsoft.com/office/powerpoint/2010/main" val="1067708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Adding a loop (To keep the script going)</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1" name="TextBox 10"/>
          <p:cNvSpPr txBox="1"/>
          <p:nvPr/>
        </p:nvSpPr>
        <p:spPr>
          <a:xfrm>
            <a:off x="7426600" y="433602"/>
            <a:ext cx="3630007" cy="1477328"/>
          </a:xfrm>
          <a:prstGeom prst="rect">
            <a:avLst/>
          </a:prstGeom>
          <a:noFill/>
        </p:spPr>
        <p:txBody>
          <a:bodyPr wrap="square" rtlCol="0">
            <a:spAutoFit/>
          </a:bodyPr>
          <a:lstStyle/>
          <a:p>
            <a:r>
              <a:rPr lang="en-AU" dirty="0" smtClean="0">
                <a:latin typeface="Century Gothic" panose="020B0502020202020204" pitchFamily="34" charset="0"/>
              </a:rPr>
              <a:t>This code is better but what is still wrong? </a:t>
            </a:r>
            <a:r>
              <a:rPr lang="en-AU" dirty="0" smtClean="0">
                <a:latin typeface="Century Gothic" panose="020B0502020202020204" pitchFamily="34" charset="0"/>
                <a:sym typeface="Wingdings" panose="05000000000000000000" pitchFamily="2" charset="2"/>
              </a:rPr>
              <a:t> Never ending loop. We need a structure to exit the loop to end the program.</a:t>
            </a:r>
            <a:endParaRPr lang="en-AU" dirty="0">
              <a:latin typeface="Century Gothic" panose="020B0502020202020204" pitchFamily="34" charset="0"/>
            </a:endParaRPr>
          </a:p>
        </p:txBody>
      </p:sp>
      <p:pic>
        <p:nvPicPr>
          <p:cNvPr id="4" name="Picture 3"/>
          <p:cNvPicPr>
            <a:picLocks noChangeAspect="1"/>
          </p:cNvPicPr>
          <p:nvPr/>
        </p:nvPicPr>
        <p:blipFill>
          <a:blip r:embed="rId5"/>
          <a:stretch>
            <a:fillRect/>
          </a:stretch>
        </p:blipFill>
        <p:spPr>
          <a:xfrm>
            <a:off x="421753" y="619358"/>
            <a:ext cx="6718840" cy="2808000"/>
          </a:xfrm>
          <a:prstGeom prst="rect">
            <a:avLst/>
          </a:prstGeom>
        </p:spPr>
      </p:pic>
      <p:sp>
        <p:nvSpPr>
          <p:cNvPr id="12" name="TextBox 11"/>
          <p:cNvSpPr txBox="1"/>
          <p:nvPr/>
        </p:nvSpPr>
        <p:spPr>
          <a:xfrm>
            <a:off x="279761" y="3950600"/>
            <a:ext cx="2415811" cy="1477328"/>
          </a:xfrm>
          <a:prstGeom prst="rect">
            <a:avLst/>
          </a:prstGeom>
          <a:noFill/>
        </p:spPr>
        <p:txBody>
          <a:bodyPr wrap="square" rtlCol="0">
            <a:spAutoFit/>
          </a:bodyPr>
          <a:lstStyle/>
          <a:p>
            <a:r>
              <a:rPr lang="en-AU" dirty="0" smtClean="0">
                <a:latin typeface="Century Gothic" panose="020B0502020202020204" pitchFamily="34" charset="0"/>
              </a:rPr>
              <a:t>Note again that code belonging to While True must be indented after the colon</a:t>
            </a:r>
            <a:endParaRPr lang="en-AU" dirty="0">
              <a:latin typeface="Century Gothic" panose="020B0502020202020204" pitchFamily="34" charset="0"/>
            </a:endParaRPr>
          </a:p>
        </p:txBody>
      </p:sp>
      <p:pic>
        <p:nvPicPr>
          <p:cNvPr id="3" name="Picture 2"/>
          <p:cNvPicPr>
            <a:picLocks noChangeAspect="1"/>
          </p:cNvPicPr>
          <p:nvPr/>
        </p:nvPicPr>
        <p:blipFill>
          <a:blip r:embed="rId6"/>
          <a:stretch>
            <a:fillRect/>
          </a:stretch>
        </p:blipFill>
        <p:spPr>
          <a:xfrm>
            <a:off x="4378265" y="2943266"/>
            <a:ext cx="7734300" cy="3676650"/>
          </a:xfrm>
          <a:prstGeom prst="rect">
            <a:avLst/>
          </a:prstGeom>
        </p:spPr>
      </p:pic>
      <p:sp>
        <p:nvSpPr>
          <p:cNvPr id="13" name="TextBox 12"/>
          <p:cNvSpPr txBox="1"/>
          <p:nvPr/>
        </p:nvSpPr>
        <p:spPr>
          <a:xfrm>
            <a:off x="8498902" y="5758772"/>
            <a:ext cx="3405284" cy="276999"/>
          </a:xfrm>
          <a:prstGeom prst="rect">
            <a:avLst/>
          </a:prstGeom>
          <a:noFill/>
        </p:spPr>
        <p:txBody>
          <a:bodyPr wrap="square" rtlCol="0">
            <a:spAutoFit/>
          </a:bodyPr>
          <a:lstStyle/>
          <a:p>
            <a:r>
              <a:rPr lang="en-AU" sz="1200" dirty="0" smtClean="0">
                <a:latin typeface="Century Gothic" panose="020B0502020202020204" pitchFamily="34" charset="0"/>
              </a:rPr>
              <a:t>Similar code in Blocky format</a:t>
            </a:r>
            <a:endParaRPr lang="en-AU" sz="1200" dirty="0">
              <a:latin typeface="Century Gothic" panose="020B0502020202020204" pitchFamily="34" charset="0"/>
            </a:endParaRPr>
          </a:p>
        </p:txBody>
      </p:sp>
    </p:spTree>
    <p:extLst>
      <p:ext uri="{BB962C8B-B14F-4D97-AF65-F5344CB8AC3E}">
        <p14:creationId xmlns:p14="http://schemas.microsoft.com/office/powerpoint/2010/main" val="2868334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Adding a break out from the loop</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2" name="TextBox 11"/>
          <p:cNvSpPr txBox="1"/>
          <p:nvPr/>
        </p:nvSpPr>
        <p:spPr>
          <a:xfrm>
            <a:off x="1113545" y="4684168"/>
            <a:ext cx="6728691" cy="646331"/>
          </a:xfrm>
          <a:prstGeom prst="rect">
            <a:avLst/>
          </a:prstGeom>
          <a:noFill/>
        </p:spPr>
        <p:txBody>
          <a:bodyPr wrap="square" rtlCol="0">
            <a:spAutoFit/>
          </a:bodyPr>
          <a:lstStyle/>
          <a:p>
            <a:r>
              <a:rPr lang="en-AU" dirty="0" smtClean="0">
                <a:latin typeface="Century Gothic" panose="020B0502020202020204" pitchFamily="34" charset="0"/>
              </a:rPr>
              <a:t>The break statement breaks straight out of the while True loop and as there is no code at the bottom the script ends</a:t>
            </a:r>
            <a:endParaRPr lang="en-AU" dirty="0">
              <a:latin typeface="Century Gothic" panose="020B0502020202020204" pitchFamily="34" charset="0"/>
            </a:endParaRPr>
          </a:p>
        </p:txBody>
      </p:sp>
      <p:pic>
        <p:nvPicPr>
          <p:cNvPr id="2" name="Picture 1"/>
          <p:cNvPicPr>
            <a:picLocks noChangeAspect="1"/>
          </p:cNvPicPr>
          <p:nvPr/>
        </p:nvPicPr>
        <p:blipFill>
          <a:blip r:embed="rId5"/>
          <a:stretch>
            <a:fillRect/>
          </a:stretch>
        </p:blipFill>
        <p:spPr>
          <a:xfrm>
            <a:off x="1002727" y="922950"/>
            <a:ext cx="7496175" cy="3257550"/>
          </a:xfrm>
          <a:prstGeom prst="rect">
            <a:avLst/>
          </a:prstGeom>
        </p:spPr>
      </p:pic>
    </p:spTree>
    <p:extLst>
      <p:ext uri="{BB962C8B-B14F-4D97-AF65-F5344CB8AC3E}">
        <p14:creationId xmlns:p14="http://schemas.microsoft.com/office/powerpoint/2010/main" val="4225576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Adding a break out from the loop (another way)</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2" name="TextBox 11"/>
          <p:cNvSpPr txBox="1"/>
          <p:nvPr/>
        </p:nvSpPr>
        <p:spPr>
          <a:xfrm>
            <a:off x="1113545" y="4684168"/>
            <a:ext cx="8381437" cy="923330"/>
          </a:xfrm>
          <a:prstGeom prst="rect">
            <a:avLst/>
          </a:prstGeom>
          <a:noFill/>
        </p:spPr>
        <p:txBody>
          <a:bodyPr wrap="square" rtlCol="0">
            <a:spAutoFit/>
          </a:bodyPr>
          <a:lstStyle/>
          <a:p>
            <a:r>
              <a:rPr lang="en-AU" dirty="0" smtClean="0">
                <a:latin typeface="Century Gothic" panose="020B0502020202020204" pitchFamily="34" charset="0"/>
              </a:rPr>
              <a:t>Rather than a ‘break’ ending the loop straight away, after the user types ‘n’ for no the program goes back to the top of the loop at ‘While check:’ but then exits as check now equals false</a:t>
            </a:r>
            <a:endParaRPr lang="en-AU" dirty="0">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868006" y="658260"/>
            <a:ext cx="7467600" cy="3352800"/>
          </a:xfrm>
          <a:prstGeom prst="rect">
            <a:avLst/>
          </a:prstGeom>
        </p:spPr>
      </p:pic>
    </p:spTree>
    <p:extLst>
      <p:ext uri="{BB962C8B-B14F-4D97-AF65-F5344CB8AC3E}">
        <p14:creationId xmlns:p14="http://schemas.microsoft.com/office/powerpoint/2010/main" val="4025097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Using a ‘For’ loop to add simple dice dots</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736747" y="4697903"/>
            <a:ext cx="10861964" cy="923330"/>
          </a:xfrm>
          <a:prstGeom prst="rect">
            <a:avLst/>
          </a:prstGeom>
          <a:noFill/>
        </p:spPr>
        <p:txBody>
          <a:bodyPr wrap="square" rtlCol="0">
            <a:spAutoFit/>
          </a:bodyPr>
          <a:lstStyle/>
          <a:p>
            <a:r>
              <a:rPr lang="en-AU" dirty="0" smtClean="0">
                <a:latin typeface="Century Gothic" panose="020B0502020202020204" pitchFamily="34" charset="0"/>
              </a:rPr>
              <a:t>For loop also have a colon : meaning the connected code is indented. Notice too that statement function print(</a:t>
            </a:r>
            <a:r>
              <a:rPr lang="en-AU" dirty="0" err="1" smtClean="0">
                <a:latin typeface="Century Gothic" panose="020B0502020202020204" pitchFamily="34" charset="0"/>
              </a:rPr>
              <a:t>dice_number</a:t>
            </a:r>
            <a:r>
              <a:rPr lang="en-AU" dirty="0" smtClean="0">
                <a:latin typeface="Century Gothic" panose="020B0502020202020204" pitchFamily="34" charset="0"/>
              </a:rPr>
              <a:t>) is not indented as we want it to execute once after the for loop has run a number of times.</a:t>
            </a:r>
            <a:endParaRPr lang="en-AU" dirty="0">
              <a:latin typeface="Century Gothic" panose="020B0502020202020204" pitchFamily="34" charset="0"/>
            </a:endParaRPr>
          </a:p>
        </p:txBody>
      </p:sp>
      <p:pic>
        <p:nvPicPr>
          <p:cNvPr id="4" name="Picture 3"/>
          <p:cNvPicPr>
            <a:picLocks noChangeAspect="1"/>
          </p:cNvPicPr>
          <p:nvPr/>
        </p:nvPicPr>
        <p:blipFill>
          <a:blip r:embed="rId5"/>
          <a:stretch>
            <a:fillRect/>
          </a:stretch>
        </p:blipFill>
        <p:spPr>
          <a:xfrm>
            <a:off x="1733303" y="935182"/>
            <a:ext cx="7477125" cy="3657600"/>
          </a:xfrm>
          <a:prstGeom prst="rect">
            <a:avLst/>
          </a:prstGeom>
        </p:spPr>
      </p:pic>
    </p:spTree>
    <p:extLst>
      <p:ext uri="{BB962C8B-B14F-4D97-AF65-F5344CB8AC3E}">
        <p14:creationId xmlns:p14="http://schemas.microsoft.com/office/powerpoint/2010/main" val="1778860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Making our own functions (streamlining code)</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480291" y="624258"/>
            <a:ext cx="10861964" cy="646331"/>
          </a:xfrm>
          <a:prstGeom prst="rect">
            <a:avLst/>
          </a:prstGeom>
          <a:noFill/>
        </p:spPr>
        <p:txBody>
          <a:bodyPr wrap="square" rtlCol="0">
            <a:spAutoFit/>
          </a:bodyPr>
          <a:lstStyle/>
          <a:p>
            <a:r>
              <a:rPr lang="en-AU" dirty="0" smtClean="0">
                <a:latin typeface="Century Gothic" panose="020B0502020202020204" pitchFamily="34" charset="0"/>
              </a:rPr>
              <a:t>Making your own functions is a great way to streamline and make re-useable code</a:t>
            </a:r>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2" name="TextBox 11"/>
          <p:cNvSpPr txBox="1"/>
          <p:nvPr/>
        </p:nvSpPr>
        <p:spPr>
          <a:xfrm>
            <a:off x="268685" y="1357313"/>
            <a:ext cx="2668480" cy="1200329"/>
          </a:xfrm>
          <a:prstGeom prst="rect">
            <a:avLst/>
          </a:prstGeom>
          <a:noFill/>
        </p:spPr>
        <p:txBody>
          <a:bodyPr wrap="square" rtlCol="0">
            <a:spAutoFit/>
          </a:bodyPr>
          <a:lstStyle/>
          <a:p>
            <a:r>
              <a:rPr lang="en-AU" dirty="0" smtClean="0">
                <a:latin typeface="Century Gothic" panose="020B0502020202020204" pitchFamily="34" charset="0"/>
              </a:rPr>
              <a:t>Functions must be </a:t>
            </a:r>
            <a:r>
              <a:rPr lang="en-AU" b="1" dirty="0" smtClean="0">
                <a:latin typeface="Century Gothic" panose="020B0502020202020204" pitchFamily="34" charset="0"/>
              </a:rPr>
              <a:t>defined</a:t>
            </a:r>
            <a:r>
              <a:rPr lang="en-AU" dirty="0" smtClean="0">
                <a:latin typeface="Century Gothic" panose="020B0502020202020204" pitchFamily="34" charset="0"/>
              </a:rPr>
              <a:t> above the code calling it.</a:t>
            </a:r>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2" name="Picture 1"/>
          <p:cNvPicPr>
            <a:picLocks noChangeAspect="1"/>
          </p:cNvPicPr>
          <p:nvPr/>
        </p:nvPicPr>
        <p:blipFill>
          <a:blip r:embed="rId5"/>
          <a:stretch>
            <a:fillRect/>
          </a:stretch>
        </p:blipFill>
        <p:spPr>
          <a:xfrm>
            <a:off x="3020178" y="1357313"/>
            <a:ext cx="5766679" cy="3384000"/>
          </a:xfrm>
          <a:prstGeom prst="rect">
            <a:avLst/>
          </a:prstGeom>
        </p:spPr>
      </p:pic>
      <p:sp>
        <p:nvSpPr>
          <p:cNvPr id="11" name="TextBox 10"/>
          <p:cNvSpPr txBox="1"/>
          <p:nvPr/>
        </p:nvSpPr>
        <p:spPr>
          <a:xfrm>
            <a:off x="7032419" y="3052056"/>
            <a:ext cx="5335072" cy="923330"/>
          </a:xfrm>
          <a:prstGeom prst="rect">
            <a:avLst/>
          </a:prstGeom>
          <a:noFill/>
        </p:spPr>
        <p:txBody>
          <a:bodyPr wrap="square" rtlCol="0">
            <a:spAutoFit/>
          </a:bodyPr>
          <a:lstStyle/>
          <a:p>
            <a:r>
              <a:rPr lang="en-AU" dirty="0" smtClean="0">
                <a:latin typeface="Century Gothic" panose="020B0502020202020204" pitchFamily="34" charset="0"/>
              </a:rPr>
              <a:t>We call the function and pass the data value in variable </a:t>
            </a:r>
            <a:r>
              <a:rPr lang="en-AU" dirty="0" err="1" smtClean="0">
                <a:latin typeface="Century Gothic" panose="020B0502020202020204" pitchFamily="34" charset="0"/>
              </a:rPr>
              <a:t>dice_number</a:t>
            </a:r>
            <a:r>
              <a:rPr lang="en-AU" dirty="0" smtClean="0">
                <a:latin typeface="Century Gothic" panose="020B0502020202020204" pitchFamily="34" charset="0"/>
              </a:rPr>
              <a:t> as an argument</a:t>
            </a:r>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3" name="TextBox 12"/>
          <p:cNvSpPr txBox="1"/>
          <p:nvPr/>
        </p:nvSpPr>
        <p:spPr>
          <a:xfrm>
            <a:off x="6362783" y="1310278"/>
            <a:ext cx="5335072" cy="1477328"/>
          </a:xfrm>
          <a:prstGeom prst="rect">
            <a:avLst/>
          </a:prstGeom>
          <a:noFill/>
        </p:spPr>
        <p:txBody>
          <a:bodyPr wrap="square" rtlCol="0">
            <a:spAutoFit/>
          </a:bodyPr>
          <a:lstStyle/>
          <a:p>
            <a:r>
              <a:rPr lang="en-AU" dirty="0" smtClean="0">
                <a:latin typeface="Century Gothic" panose="020B0502020202020204" pitchFamily="34" charset="0"/>
              </a:rPr>
              <a:t>The argument data passed is then saved as a parameter (which is a variable in the function itself). Note it has a different variable name to the variable back in code calling the function</a:t>
            </a:r>
            <a:endParaRPr lang="en-AU" dirty="0">
              <a:latin typeface="Century Gothic" panose="020B0502020202020204" pitchFamily="34" charset="0"/>
            </a:endParaRPr>
          </a:p>
          <a:p>
            <a:endParaRPr lang="en-AU" dirty="0">
              <a:latin typeface="Century Gothic" panose="020B0502020202020204" pitchFamily="34" charset="0"/>
            </a:endParaRPr>
          </a:p>
        </p:txBody>
      </p:sp>
      <p:cxnSp>
        <p:nvCxnSpPr>
          <p:cNvPr id="14" name="Curved Connector 13"/>
          <p:cNvCxnSpPr/>
          <p:nvPr/>
        </p:nvCxnSpPr>
        <p:spPr>
          <a:xfrm rot="5400000" flipH="1" flipV="1">
            <a:off x="4267884" y="2586738"/>
            <a:ext cx="1628267" cy="225702"/>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17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Making our own functions (streamlining code)</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480291" y="624258"/>
            <a:ext cx="10861964" cy="646331"/>
          </a:xfrm>
          <a:prstGeom prst="rect">
            <a:avLst/>
          </a:prstGeom>
          <a:noFill/>
        </p:spPr>
        <p:txBody>
          <a:bodyPr wrap="square" rtlCol="0">
            <a:spAutoFit/>
          </a:bodyPr>
          <a:lstStyle/>
          <a:p>
            <a:r>
              <a:rPr lang="en-AU" dirty="0" smtClean="0">
                <a:latin typeface="Century Gothic" panose="020B0502020202020204" pitchFamily="34" charset="0"/>
              </a:rPr>
              <a:t>This is alternative code but the function call does not pass data in arguments.</a:t>
            </a:r>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2689735" y="1166870"/>
            <a:ext cx="5366106" cy="3492000"/>
          </a:xfrm>
          <a:prstGeom prst="rect">
            <a:avLst/>
          </a:prstGeom>
        </p:spPr>
      </p:pic>
    </p:spTree>
    <p:extLst>
      <p:ext uri="{BB962C8B-B14F-4D97-AF65-F5344CB8AC3E}">
        <p14:creationId xmlns:p14="http://schemas.microsoft.com/office/powerpoint/2010/main" val="743515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32" y="146330"/>
            <a:ext cx="7886700" cy="723249"/>
          </a:xfrm>
        </p:spPr>
        <p:txBody>
          <a:bodyPr anchor="t" anchorCtr="0"/>
          <a:lstStyle/>
          <a:p>
            <a:r>
              <a:rPr lang="en-AU" dirty="0">
                <a:solidFill>
                  <a:srgbClr val="BA0620"/>
                </a:solidFill>
                <a:latin typeface="Century Gothic" panose="020B0502020202020204" pitchFamily="34" charset="0"/>
              </a:rPr>
              <a:t>Outline for the </a:t>
            </a:r>
            <a:r>
              <a:rPr lang="en-AU" dirty="0" smtClean="0">
                <a:solidFill>
                  <a:srgbClr val="BA0620"/>
                </a:solidFill>
                <a:latin typeface="Century Gothic" panose="020B0502020202020204" pitchFamily="34" charset="0"/>
              </a:rPr>
              <a:t>class:</a:t>
            </a:r>
            <a:endParaRPr lang="en-AU" dirty="0">
              <a:solidFill>
                <a:srgbClr val="BA0620"/>
              </a:solidFill>
              <a:latin typeface="Century Gothic" panose="020B0502020202020204" pitchFamily="34" charset="0"/>
            </a:endParaRPr>
          </a:p>
        </p:txBody>
      </p:sp>
      <p:sp>
        <p:nvSpPr>
          <p:cNvPr id="10" name="Content Placeholder 4"/>
          <p:cNvSpPr>
            <a:spLocks noGrp="1"/>
          </p:cNvSpPr>
          <p:nvPr>
            <p:ph idx="1"/>
          </p:nvPr>
        </p:nvSpPr>
        <p:spPr>
          <a:xfrm>
            <a:off x="787613" y="817783"/>
            <a:ext cx="10256475" cy="4278354"/>
          </a:xfrm>
        </p:spPr>
        <p:txBody>
          <a:bodyPr>
            <a:noAutofit/>
          </a:bodyPr>
          <a:lstStyle/>
          <a:p>
            <a:pPr marL="0" indent="0">
              <a:buNone/>
            </a:pPr>
            <a:r>
              <a:rPr lang="en-AU" sz="2000" dirty="0" smtClean="0">
                <a:solidFill>
                  <a:srgbClr val="0070C0"/>
                </a:solidFill>
              </a:rPr>
              <a:t>What are we going to do?</a:t>
            </a:r>
          </a:p>
          <a:p>
            <a:pPr>
              <a:buFontTx/>
              <a:buChar char="-"/>
            </a:pPr>
            <a:r>
              <a:rPr lang="en-AU" sz="2000" dirty="0" smtClean="0">
                <a:solidFill>
                  <a:srgbClr val="0070C0"/>
                </a:solidFill>
              </a:rPr>
              <a:t>Code a simple Python script to display a random number between one and six (the base for our dice game)</a:t>
            </a:r>
          </a:p>
          <a:p>
            <a:pPr>
              <a:buFontTx/>
              <a:buChar char="-"/>
            </a:pPr>
            <a:r>
              <a:rPr lang="en-AU" sz="2000" dirty="0" smtClean="0">
                <a:solidFill>
                  <a:srgbClr val="0070C0"/>
                </a:solidFill>
              </a:rPr>
              <a:t>Use if/else to give it some user control (Do you want to play or not?)</a:t>
            </a:r>
          </a:p>
          <a:p>
            <a:pPr>
              <a:buFontTx/>
              <a:buChar char="-"/>
            </a:pPr>
            <a:r>
              <a:rPr lang="en-AU" sz="2000" dirty="0" smtClean="0">
                <a:solidFill>
                  <a:srgbClr val="0070C0"/>
                </a:solidFill>
              </a:rPr>
              <a:t>Adding two types of loops (e.g. to execute a set number of times or to execute until app user chooses to exit)</a:t>
            </a:r>
          </a:p>
          <a:p>
            <a:pPr>
              <a:buFontTx/>
              <a:buChar char="-"/>
            </a:pPr>
            <a:r>
              <a:rPr lang="en-AU" sz="2000" dirty="0" smtClean="0">
                <a:solidFill>
                  <a:srgbClr val="0070C0"/>
                </a:solidFill>
              </a:rPr>
              <a:t>Making our own functions to re-use code as well as using inbuilt Python functions</a:t>
            </a:r>
          </a:p>
          <a:p>
            <a:pPr>
              <a:buFontTx/>
              <a:buChar char="-"/>
            </a:pPr>
            <a:r>
              <a:rPr lang="en-AU" sz="2000" dirty="0" smtClean="0">
                <a:solidFill>
                  <a:srgbClr val="0070C0"/>
                </a:solidFill>
              </a:rPr>
              <a:t>Using the Turtle graphics module in Python and earlier basic coding skills to make a more recognisable dice (Outputting to a windows screen and not the command line)</a:t>
            </a:r>
          </a:p>
          <a:p>
            <a:pPr>
              <a:buFontTx/>
              <a:buChar char="-"/>
            </a:pPr>
            <a:endParaRPr lang="en-AU" sz="2000" dirty="0">
              <a:solidFill>
                <a:srgbClr val="0070C0"/>
              </a:solidFill>
            </a:endParaRPr>
          </a:p>
          <a:p>
            <a:pPr marL="0" indent="0">
              <a:buNone/>
            </a:pPr>
            <a:r>
              <a:rPr lang="en-AU" sz="2000" dirty="0">
                <a:solidFill>
                  <a:srgbClr val="0070C0"/>
                </a:solidFill>
              </a:rPr>
              <a:t>		</a:t>
            </a:r>
          </a:p>
          <a:p>
            <a:pPr marL="0" indent="0">
              <a:buNone/>
            </a:pPr>
            <a:endParaRPr lang="en-AU" sz="2000" dirty="0">
              <a:solidFill>
                <a:srgbClr val="0070C0"/>
              </a:solidFill>
            </a:endParaRPr>
          </a:p>
          <a:p>
            <a:pPr marL="0" indent="0">
              <a:buNone/>
            </a:pPr>
            <a:endParaRPr lang="en-AU" sz="2000" dirty="0">
              <a:solidFill>
                <a:srgbClr val="0070C0"/>
              </a:solidFill>
            </a:endParaRPr>
          </a:p>
          <a:p>
            <a:pPr>
              <a:buFontTx/>
              <a:buChar char="-"/>
            </a:pPr>
            <a:endParaRPr lang="en-AU" sz="2000" dirty="0">
              <a:solidFill>
                <a:srgbClr val="0070C0"/>
              </a:solidFill>
            </a:endParaRPr>
          </a:p>
          <a:p>
            <a:pPr marL="0" indent="0">
              <a:buNone/>
            </a:pPr>
            <a:endParaRPr lang="en-AU" sz="2000" dirty="0">
              <a:solidFill>
                <a:srgbClr val="0070C0"/>
              </a:solidFill>
            </a:endParaRPr>
          </a:p>
        </p:txBody>
      </p:sp>
      <p:grpSp>
        <p:nvGrpSpPr>
          <p:cNvPr id="4" name="Group 3"/>
          <p:cNvGrpSpPr/>
          <p:nvPr/>
        </p:nvGrpSpPr>
        <p:grpSpPr>
          <a:xfrm>
            <a:off x="787613" y="5141018"/>
            <a:ext cx="8462560" cy="1716982"/>
            <a:chOff x="208291" y="5397750"/>
            <a:chExt cx="8462560" cy="1716982"/>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4232" y="6192753"/>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08291" y="5397750"/>
              <a:ext cx="1716982" cy="1716982"/>
            </a:xfrm>
            <a:prstGeom prst="rect">
              <a:avLst/>
            </a:prstGeom>
          </p:spPr>
        </p:pic>
      </p:grpSp>
      <p:pic>
        <p:nvPicPr>
          <p:cNvPr id="9"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510" y="6166207"/>
            <a:ext cx="1945727" cy="2818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914965" y="4259018"/>
            <a:ext cx="3720054" cy="1764000"/>
          </a:xfrm>
          <a:prstGeom prst="rect">
            <a:avLst/>
          </a:prstGeom>
        </p:spPr>
      </p:pic>
      <p:pic>
        <p:nvPicPr>
          <p:cNvPr id="5" name="Picture 4"/>
          <p:cNvPicPr>
            <a:picLocks noChangeAspect="1"/>
          </p:cNvPicPr>
          <p:nvPr/>
        </p:nvPicPr>
        <p:blipFill>
          <a:blip r:embed="rId6"/>
          <a:stretch>
            <a:fillRect/>
          </a:stretch>
        </p:blipFill>
        <p:spPr>
          <a:xfrm>
            <a:off x="7121759" y="3920021"/>
            <a:ext cx="2435589" cy="2016000"/>
          </a:xfrm>
          <a:prstGeom prst="rect">
            <a:avLst/>
          </a:prstGeom>
        </p:spPr>
      </p:pic>
    </p:spTree>
    <p:extLst>
      <p:ext uri="{BB962C8B-B14F-4D97-AF65-F5344CB8AC3E}">
        <p14:creationId xmlns:p14="http://schemas.microsoft.com/office/powerpoint/2010/main" val="3951646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10956712" cy="1261197"/>
          </a:xfrm>
        </p:spPr>
        <p:txBody>
          <a:bodyPr anchor="t" anchorCtr="0">
            <a:normAutofit/>
          </a:bodyPr>
          <a:lstStyle/>
          <a:p>
            <a:r>
              <a:rPr lang="en-AU" sz="2400" dirty="0" smtClean="0">
                <a:solidFill>
                  <a:srgbClr val="BA0620"/>
                </a:solidFill>
                <a:latin typeface="Century Gothic" panose="020B0502020202020204" pitchFamily="34" charset="0"/>
              </a:rPr>
              <a:t>Importing turtle graphics module to draw a dice</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1" name="TextBox 10"/>
          <p:cNvSpPr txBox="1"/>
          <p:nvPr/>
        </p:nvSpPr>
        <p:spPr>
          <a:xfrm>
            <a:off x="1169784" y="1049094"/>
            <a:ext cx="4496191" cy="1200329"/>
          </a:xfrm>
          <a:prstGeom prst="rect">
            <a:avLst/>
          </a:prstGeom>
          <a:noFill/>
        </p:spPr>
        <p:txBody>
          <a:bodyPr wrap="square" rtlCol="0">
            <a:spAutoFit/>
          </a:bodyPr>
          <a:lstStyle/>
          <a:p>
            <a:r>
              <a:rPr lang="en-AU" dirty="0" smtClean="0">
                <a:latin typeface="Century Gothic" panose="020B0502020202020204" pitchFamily="34" charset="0"/>
              </a:rPr>
              <a:t>Turtle graphics is a popular module which is part of Python 3. We just need it to import it like we did with importing random</a:t>
            </a:r>
            <a:endParaRPr lang="en-AU" dirty="0">
              <a:latin typeface="Century Gothic" panose="020B0502020202020204" pitchFamily="34" charset="0"/>
            </a:endParaRPr>
          </a:p>
        </p:txBody>
      </p:sp>
      <p:sp>
        <p:nvSpPr>
          <p:cNvPr id="13" name="TextBox 12"/>
          <p:cNvSpPr txBox="1"/>
          <p:nvPr/>
        </p:nvSpPr>
        <p:spPr>
          <a:xfrm>
            <a:off x="1169784" y="2945342"/>
            <a:ext cx="3531526" cy="1477328"/>
          </a:xfrm>
          <a:prstGeom prst="rect">
            <a:avLst/>
          </a:prstGeom>
          <a:noFill/>
        </p:spPr>
        <p:txBody>
          <a:bodyPr wrap="square" rtlCol="0">
            <a:spAutoFit/>
          </a:bodyPr>
          <a:lstStyle/>
          <a:p>
            <a:r>
              <a:rPr lang="en-AU" dirty="0" smtClean="0">
                <a:latin typeface="Century Gothic" panose="020B0502020202020204" pitchFamily="34" charset="0"/>
              </a:rPr>
              <a:t>Turtle graphics uses an </a:t>
            </a:r>
            <a:r>
              <a:rPr lang="en-AU" dirty="0" err="1" smtClean="0">
                <a:latin typeface="Century Gothic" panose="020B0502020202020204" pitchFamily="34" charset="0"/>
              </a:rPr>
              <a:t>x,y</a:t>
            </a:r>
            <a:r>
              <a:rPr lang="en-AU" dirty="0" smtClean="0">
                <a:latin typeface="Century Gothic" panose="020B0502020202020204" pitchFamily="34" charset="0"/>
              </a:rPr>
              <a:t> coordinate system to draw lines, shapes and dot like graphics. You may have used it with Scratch programming</a:t>
            </a:r>
            <a:endParaRPr lang="en-AU" dirty="0">
              <a:latin typeface="Century Gothic" panose="020B0502020202020204" pitchFamily="34" charset="0"/>
            </a:endParaRPr>
          </a:p>
        </p:txBody>
      </p:sp>
      <p:pic>
        <p:nvPicPr>
          <p:cNvPr id="14" name="Picture 13"/>
          <p:cNvPicPr>
            <a:picLocks noChangeAspect="1"/>
          </p:cNvPicPr>
          <p:nvPr/>
        </p:nvPicPr>
        <p:blipFill>
          <a:blip r:embed="rId6"/>
          <a:stretch>
            <a:fillRect/>
          </a:stretch>
        </p:blipFill>
        <p:spPr>
          <a:xfrm>
            <a:off x="6349980" y="1353912"/>
            <a:ext cx="4973802" cy="3564000"/>
          </a:xfrm>
          <a:prstGeom prst="rect">
            <a:avLst/>
          </a:prstGeom>
        </p:spPr>
      </p:pic>
    </p:spTree>
    <p:extLst>
      <p:ext uri="{BB962C8B-B14F-4D97-AF65-F5344CB8AC3E}">
        <p14:creationId xmlns:p14="http://schemas.microsoft.com/office/powerpoint/2010/main" val="1512528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84237" y="172630"/>
            <a:ext cx="10956712" cy="1261197"/>
          </a:xfrm>
        </p:spPr>
        <p:txBody>
          <a:bodyPr anchor="t" anchorCtr="0">
            <a:normAutofit/>
          </a:bodyPr>
          <a:lstStyle/>
          <a:p>
            <a:r>
              <a:rPr lang="en-AU" sz="2400" dirty="0" smtClean="0">
                <a:solidFill>
                  <a:srgbClr val="BA0620"/>
                </a:solidFill>
                <a:latin typeface="Century Gothic" panose="020B0502020202020204" pitchFamily="34" charset="0"/>
              </a:rPr>
              <a:t>The basic flow of our new code  </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7" name="TextBox 6"/>
          <p:cNvSpPr txBox="1"/>
          <p:nvPr/>
        </p:nvSpPr>
        <p:spPr>
          <a:xfrm>
            <a:off x="380470" y="730787"/>
            <a:ext cx="10943312" cy="4524315"/>
          </a:xfrm>
          <a:prstGeom prst="rect">
            <a:avLst/>
          </a:prstGeom>
          <a:noFill/>
        </p:spPr>
        <p:txBody>
          <a:bodyPr wrap="square" rtlCol="0">
            <a:spAutoFit/>
          </a:bodyPr>
          <a:lstStyle/>
          <a:p>
            <a:r>
              <a:rPr lang="en-AU" dirty="0" smtClean="0">
                <a:latin typeface="Century Gothic" panose="020B0502020202020204" pitchFamily="34" charset="0"/>
              </a:rPr>
              <a:t>Import modules random and turtle</a:t>
            </a:r>
          </a:p>
          <a:p>
            <a:endParaRPr lang="en-AU" dirty="0">
              <a:latin typeface="Century Gothic" panose="020B0502020202020204" pitchFamily="34" charset="0"/>
            </a:endParaRPr>
          </a:p>
          <a:p>
            <a:r>
              <a:rPr lang="en-AU" dirty="0" smtClean="0">
                <a:latin typeface="Century Gothic" panose="020B0502020202020204" pitchFamily="34" charset="0"/>
              </a:rPr>
              <a:t>Create objects ‘square’ (for drawing dice square), ‘window’(for setting up how screen looks) and ‘</a:t>
            </a:r>
            <a:r>
              <a:rPr lang="en-AU" dirty="0" err="1" smtClean="0">
                <a:latin typeface="Century Gothic" panose="020B0502020202020204" pitchFamily="34" charset="0"/>
              </a:rPr>
              <a:t>dot_drawer</a:t>
            </a:r>
            <a:r>
              <a:rPr lang="en-AU" dirty="0" smtClean="0">
                <a:latin typeface="Century Gothic" panose="020B0502020202020204" pitchFamily="34" charset="0"/>
              </a:rPr>
              <a:t>’(for drawing the dice dots)</a:t>
            </a:r>
          </a:p>
          <a:p>
            <a:endParaRPr lang="en-AU" dirty="0">
              <a:latin typeface="Century Gothic" panose="020B0502020202020204" pitchFamily="34" charset="0"/>
            </a:endParaRPr>
          </a:p>
          <a:p>
            <a:r>
              <a:rPr lang="en-AU" dirty="0" smtClean="0">
                <a:latin typeface="Century Gothic" panose="020B0502020202020204" pitchFamily="34" charset="0"/>
              </a:rPr>
              <a:t>Use methods(functions) attached to these new objects to set up window title, background colour, window size, </a:t>
            </a:r>
            <a:r>
              <a:rPr lang="en-AU" dirty="0" err="1" smtClean="0">
                <a:latin typeface="Century Gothic" panose="020B0502020202020204" pitchFamily="34" charset="0"/>
              </a:rPr>
              <a:t>dot_drawer</a:t>
            </a:r>
            <a:r>
              <a:rPr lang="en-AU" dirty="0" smtClean="0">
                <a:latin typeface="Century Gothic" panose="020B0502020202020204" pitchFamily="34" charset="0"/>
              </a:rPr>
              <a:t> shape </a:t>
            </a:r>
            <a:r>
              <a:rPr lang="en-AU" dirty="0" err="1" smtClean="0">
                <a:latin typeface="Century Gothic" panose="020B0502020202020204" pitchFamily="34" charset="0"/>
              </a:rPr>
              <a:t>etc</a:t>
            </a:r>
            <a:endParaRPr lang="en-AU" dirty="0" smtClean="0">
              <a:latin typeface="Century Gothic" panose="020B0502020202020204" pitchFamily="34" charset="0"/>
            </a:endParaRPr>
          </a:p>
          <a:p>
            <a:endParaRPr lang="en-AU" dirty="0">
              <a:latin typeface="Century Gothic" panose="020B0502020202020204" pitchFamily="34" charset="0"/>
            </a:endParaRPr>
          </a:p>
          <a:p>
            <a:r>
              <a:rPr lang="en-AU" dirty="0" smtClean="0">
                <a:latin typeface="Century Gothic" panose="020B0502020202020204" pitchFamily="34" charset="0"/>
              </a:rPr>
              <a:t>Use variables to save grid (</a:t>
            </a:r>
            <a:r>
              <a:rPr lang="en-AU" dirty="0" err="1" smtClean="0">
                <a:latin typeface="Century Gothic" panose="020B0502020202020204" pitchFamily="34" charset="0"/>
              </a:rPr>
              <a:t>x,y</a:t>
            </a:r>
            <a:r>
              <a:rPr lang="en-AU" dirty="0" smtClean="0">
                <a:latin typeface="Century Gothic" panose="020B0502020202020204" pitchFamily="34" charset="0"/>
              </a:rPr>
              <a:t>) values in lists for each dice number</a:t>
            </a:r>
          </a:p>
          <a:p>
            <a:endParaRPr lang="en-AU" dirty="0">
              <a:latin typeface="Century Gothic" panose="020B0502020202020204" pitchFamily="34" charset="0"/>
            </a:endParaRPr>
          </a:p>
          <a:p>
            <a:r>
              <a:rPr lang="en-AU" dirty="0" smtClean="0">
                <a:latin typeface="Century Gothic" panose="020B0502020202020204" pitchFamily="34" charset="0"/>
              </a:rPr>
              <a:t>Make our own function to draw a basic square when called</a:t>
            </a:r>
          </a:p>
          <a:p>
            <a:r>
              <a:rPr lang="en-AU" dirty="0" smtClean="0">
                <a:latin typeface="Century Gothic" panose="020B0502020202020204" pitchFamily="34" charset="0"/>
              </a:rPr>
              <a:t>Make our own function to draw the dice dots each time it is called from main loop</a:t>
            </a:r>
          </a:p>
          <a:p>
            <a:endParaRPr lang="en-AU" dirty="0">
              <a:latin typeface="Century Gothic" panose="020B0502020202020204" pitchFamily="34" charset="0"/>
            </a:endParaRPr>
          </a:p>
          <a:p>
            <a:r>
              <a:rPr lang="en-AU" dirty="0" smtClean="0">
                <a:latin typeface="Century Gothic" panose="020B0502020202020204" pitchFamily="34" charset="0"/>
              </a:rPr>
              <a:t>Code a main while loop, like we did previously, to prompt user whether they want to roll the dice. If they choose yes the code calls the </a:t>
            </a:r>
            <a:r>
              <a:rPr lang="en-AU" dirty="0" err="1" smtClean="0">
                <a:latin typeface="Century Gothic" panose="020B0502020202020204" pitchFamily="34" charset="0"/>
              </a:rPr>
              <a:t>dice_roll</a:t>
            </a:r>
            <a:r>
              <a:rPr lang="en-AU" dirty="0" smtClean="0">
                <a:latin typeface="Century Gothic" panose="020B0502020202020204" pitchFamily="34" charset="0"/>
              </a:rPr>
              <a:t>() function.</a:t>
            </a:r>
          </a:p>
          <a:p>
            <a:endParaRPr lang="en-AU" dirty="0">
              <a:latin typeface="Century Gothic" panose="020B0502020202020204" pitchFamily="34" charset="0"/>
            </a:endParaRPr>
          </a:p>
        </p:txBody>
      </p:sp>
    </p:spTree>
    <p:extLst>
      <p:ext uri="{BB962C8B-B14F-4D97-AF65-F5344CB8AC3E}">
        <p14:creationId xmlns:p14="http://schemas.microsoft.com/office/powerpoint/2010/main" val="1998044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10956712" cy="1261197"/>
          </a:xfrm>
        </p:spPr>
        <p:txBody>
          <a:bodyPr anchor="t" anchorCtr="0">
            <a:normAutofit/>
          </a:bodyPr>
          <a:lstStyle/>
          <a:p>
            <a:r>
              <a:rPr lang="en-AU" sz="2400" dirty="0" smtClean="0">
                <a:solidFill>
                  <a:srgbClr val="BA0620"/>
                </a:solidFill>
                <a:latin typeface="Century Gothic" panose="020B0502020202020204" pitchFamily="34" charset="0"/>
              </a:rPr>
              <a:t>Turtle graphics (start with a square for our dice)</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3" name="TextBox 12"/>
          <p:cNvSpPr txBox="1"/>
          <p:nvPr/>
        </p:nvSpPr>
        <p:spPr>
          <a:xfrm>
            <a:off x="634156" y="4646814"/>
            <a:ext cx="9895299" cy="923330"/>
          </a:xfrm>
          <a:prstGeom prst="rect">
            <a:avLst/>
          </a:prstGeom>
          <a:noFill/>
        </p:spPr>
        <p:txBody>
          <a:bodyPr wrap="square" rtlCol="0">
            <a:spAutoFit/>
          </a:bodyPr>
          <a:lstStyle/>
          <a:p>
            <a:r>
              <a:rPr lang="en-AU" dirty="0" smtClean="0">
                <a:latin typeface="Century Gothic" panose="020B0502020202020204" pitchFamily="34" charset="0"/>
              </a:rPr>
              <a:t>The code square = </a:t>
            </a:r>
            <a:r>
              <a:rPr lang="en-AU" dirty="0" err="1" smtClean="0">
                <a:latin typeface="Century Gothic" panose="020B0502020202020204" pitchFamily="34" charset="0"/>
              </a:rPr>
              <a:t>turtle.Turtle</a:t>
            </a:r>
            <a:r>
              <a:rPr lang="en-AU" dirty="0" smtClean="0">
                <a:latin typeface="Century Gothic" panose="020B0502020202020204" pitchFamily="34" charset="0"/>
              </a:rPr>
              <a:t>() uses a variable to save the methods of the Turtle module (this creates an object called square). Then when we use the methods they are connected to object square  e.g. square forward(100) draws a square line 100 long  </a:t>
            </a:r>
            <a:endParaRPr lang="en-AU" dirty="0">
              <a:latin typeface="Century Gothic" panose="020B0502020202020204" pitchFamily="34" charset="0"/>
            </a:endParaRPr>
          </a:p>
        </p:txBody>
      </p:sp>
      <p:pic>
        <p:nvPicPr>
          <p:cNvPr id="3" name="Picture 2"/>
          <p:cNvPicPr>
            <a:picLocks noChangeAspect="1"/>
          </p:cNvPicPr>
          <p:nvPr/>
        </p:nvPicPr>
        <p:blipFill>
          <a:blip r:embed="rId6"/>
          <a:stretch>
            <a:fillRect/>
          </a:stretch>
        </p:blipFill>
        <p:spPr>
          <a:xfrm>
            <a:off x="992407" y="1256698"/>
            <a:ext cx="2676525" cy="2552700"/>
          </a:xfrm>
          <a:prstGeom prst="rect">
            <a:avLst/>
          </a:prstGeom>
        </p:spPr>
      </p:pic>
      <p:pic>
        <p:nvPicPr>
          <p:cNvPr id="4" name="Picture 3"/>
          <p:cNvPicPr>
            <a:picLocks noChangeAspect="1"/>
          </p:cNvPicPr>
          <p:nvPr/>
        </p:nvPicPr>
        <p:blipFill>
          <a:blip r:embed="rId7"/>
          <a:stretch>
            <a:fillRect/>
          </a:stretch>
        </p:blipFill>
        <p:spPr>
          <a:xfrm>
            <a:off x="3668932" y="1837723"/>
            <a:ext cx="6096000" cy="1971675"/>
          </a:xfrm>
          <a:prstGeom prst="rect">
            <a:avLst/>
          </a:prstGeom>
        </p:spPr>
      </p:pic>
      <p:pic>
        <p:nvPicPr>
          <p:cNvPr id="2" name="Picture 1"/>
          <p:cNvPicPr>
            <a:picLocks noChangeAspect="1"/>
          </p:cNvPicPr>
          <p:nvPr/>
        </p:nvPicPr>
        <p:blipFill>
          <a:blip r:embed="rId8"/>
          <a:stretch>
            <a:fillRect/>
          </a:stretch>
        </p:blipFill>
        <p:spPr>
          <a:xfrm>
            <a:off x="8617850" y="1138932"/>
            <a:ext cx="3315371" cy="2916000"/>
          </a:xfrm>
          <a:prstGeom prst="rect">
            <a:avLst/>
          </a:prstGeom>
        </p:spPr>
      </p:pic>
      <p:sp>
        <p:nvSpPr>
          <p:cNvPr id="12" name="TextBox 11"/>
          <p:cNvSpPr txBox="1"/>
          <p:nvPr/>
        </p:nvSpPr>
        <p:spPr>
          <a:xfrm>
            <a:off x="4035278" y="3757373"/>
            <a:ext cx="4463624" cy="646331"/>
          </a:xfrm>
          <a:prstGeom prst="rect">
            <a:avLst/>
          </a:prstGeom>
          <a:noFill/>
        </p:spPr>
        <p:txBody>
          <a:bodyPr wrap="square" rtlCol="0">
            <a:spAutoFit/>
          </a:bodyPr>
          <a:lstStyle/>
          <a:p>
            <a:r>
              <a:rPr lang="en-AU" sz="1200" dirty="0" smtClean="0">
                <a:latin typeface="Century Gothic" panose="020B0502020202020204" pitchFamily="34" charset="0"/>
              </a:rPr>
              <a:t>The code in red after # are comments that leave notes on what the code is doing. It is ignored by Python and not strictly needed</a:t>
            </a:r>
            <a:endParaRPr lang="en-AU" sz="1200" dirty="0">
              <a:latin typeface="Century Gothic" panose="020B0502020202020204" pitchFamily="34" charset="0"/>
            </a:endParaRPr>
          </a:p>
        </p:txBody>
      </p:sp>
    </p:spTree>
    <p:extLst>
      <p:ext uri="{BB962C8B-B14F-4D97-AF65-F5344CB8AC3E}">
        <p14:creationId xmlns:p14="http://schemas.microsoft.com/office/powerpoint/2010/main" val="4110402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662237" y="56767"/>
            <a:ext cx="10956712" cy="1261197"/>
          </a:xfrm>
        </p:spPr>
        <p:txBody>
          <a:bodyPr anchor="t" anchorCtr="0">
            <a:normAutofit/>
          </a:bodyPr>
          <a:lstStyle/>
          <a:p>
            <a:r>
              <a:rPr lang="en-AU" sz="2400" dirty="0" smtClean="0">
                <a:solidFill>
                  <a:srgbClr val="BA0620"/>
                </a:solidFill>
                <a:latin typeface="Century Gothic" panose="020B0502020202020204" pitchFamily="34" charset="0"/>
              </a:rPr>
              <a:t>Create another object called window (or screen)</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1" name="TextBox 10"/>
          <p:cNvSpPr txBox="1"/>
          <p:nvPr/>
        </p:nvSpPr>
        <p:spPr>
          <a:xfrm>
            <a:off x="832656" y="687366"/>
            <a:ext cx="9641379" cy="369332"/>
          </a:xfrm>
          <a:prstGeom prst="rect">
            <a:avLst/>
          </a:prstGeom>
          <a:noFill/>
        </p:spPr>
        <p:txBody>
          <a:bodyPr wrap="square" rtlCol="0">
            <a:spAutoFit/>
          </a:bodyPr>
          <a:lstStyle/>
          <a:p>
            <a:r>
              <a:rPr lang="en-AU" dirty="0" smtClean="0">
                <a:latin typeface="Century Gothic" panose="020B0502020202020204" pitchFamily="34" charset="0"/>
              </a:rPr>
              <a:t>We want to customise the dice application’s screen window</a:t>
            </a:r>
            <a:endParaRPr lang="en-AU" dirty="0">
              <a:latin typeface="Century Gothic" panose="020B0502020202020204" pitchFamily="34" charset="0"/>
            </a:endParaRPr>
          </a:p>
        </p:txBody>
      </p:sp>
      <p:pic>
        <p:nvPicPr>
          <p:cNvPr id="5" name="Picture 4"/>
          <p:cNvPicPr>
            <a:picLocks noChangeAspect="1"/>
          </p:cNvPicPr>
          <p:nvPr/>
        </p:nvPicPr>
        <p:blipFill>
          <a:blip r:embed="rId6"/>
          <a:stretch>
            <a:fillRect/>
          </a:stretch>
        </p:blipFill>
        <p:spPr>
          <a:xfrm>
            <a:off x="159463" y="1618091"/>
            <a:ext cx="9115425" cy="3276600"/>
          </a:xfrm>
          <a:prstGeom prst="rect">
            <a:avLst/>
          </a:prstGeom>
        </p:spPr>
      </p:pic>
      <p:pic>
        <p:nvPicPr>
          <p:cNvPr id="1026" name="Picture 2" descr="Graphing Algorithm | 101 Compu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6999" y="204936"/>
            <a:ext cx="2975001" cy="295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8321963" y="3457063"/>
            <a:ext cx="3065195" cy="2520000"/>
          </a:xfrm>
          <a:prstGeom prst="rect">
            <a:avLst/>
          </a:prstGeom>
        </p:spPr>
      </p:pic>
    </p:spTree>
    <p:extLst>
      <p:ext uri="{BB962C8B-B14F-4D97-AF65-F5344CB8AC3E}">
        <p14:creationId xmlns:p14="http://schemas.microsoft.com/office/powerpoint/2010/main" val="2444543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772708" y="12774"/>
            <a:ext cx="10956712" cy="1261197"/>
          </a:xfrm>
        </p:spPr>
        <p:txBody>
          <a:bodyPr anchor="t" anchorCtr="0">
            <a:normAutofit/>
          </a:bodyPr>
          <a:lstStyle/>
          <a:p>
            <a:r>
              <a:rPr lang="en-AU" sz="2400" dirty="0" smtClean="0">
                <a:solidFill>
                  <a:srgbClr val="BA0620"/>
                </a:solidFill>
                <a:latin typeface="Century Gothic" panose="020B0502020202020204" pitchFamily="34" charset="0"/>
              </a:rPr>
              <a:t>Create another object called </a:t>
            </a:r>
            <a:r>
              <a:rPr lang="en-AU" sz="2400" dirty="0" err="1" smtClean="0">
                <a:solidFill>
                  <a:srgbClr val="BA0620"/>
                </a:solidFill>
                <a:latin typeface="Century Gothic" panose="020B0502020202020204" pitchFamily="34" charset="0"/>
              </a:rPr>
              <a:t>dot_drawer</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1" name="TextBox 10"/>
          <p:cNvSpPr txBox="1"/>
          <p:nvPr/>
        </p:nvSpPr>
        <p:spPr>
          <a:xfrm>
            <a:off x="654835" y="477895"/>
            <a:ext cx="9641379" cy="646331"/>
          </a:xfrm>
          <a:prstGeom prst="rect">
            <a:avLst/>
          </a:prstGeom>
          <a:noFill/>
        </p:spPr>
        <p:txBody>
          <a:bodyPr wrap="square" rtlCol="0">
            <a:spAutoFit/>
          </a:bodyPr>
          <a:lstStyle/>
          <a:p>
            <a:r>
              <a:rPr lang="en-AU" dirty="0" smtClean="0">
                <a:latin typeface="Century Gothic" panose="020B0502020202020204" pitchFamily="34" charset="0"/>
              </a:rPr>
              <a:t>We want to create an object call </a:t>
            </a:r>
            <a:r>
              <a:rPr lang="en-AU" dirty="0" err="1" smtClean="0">
                <a:latin typeface="Century Gothic" panose="020B0502020202020204" pitchFamily="34" charset="0"/>
              </a:rPr>
              <a:t>dot_drawer</a:t>
            </a:r>
            <a:r>
              <a:rPr lang="en-AU" dirty="0" smtClean="0">
                <a:latin typeface="Century Gothic" panose="020B0502020202020204" pitchFamily="34" charset="0"/>
              </a:rPr>
              <a:t> and some variables to hold tuples which are a sequence of values of  where we want to draw dice dots</a:t>
            </a:r>
            <a:endParaRPr lang="en-AU" dirty="0">
              <a:latin typeface="Century Gothic" panose="020B0502020202020204" pitchFamily="34" charset="0"/>
            </a:endParaRPr>
          </a:p>
        </p:txBody>
      </p:sp>
      <p:pic>
        <p:nvPicPr>
          <p:cNvPr id="1026" name="Picture 2" descr="Graphing Algorithm | 101 Compu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1979" y="808378"/>
            <a:ext cx="2975001" cy="29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8348781" y="3897742"/>
            <a:ext cx="3065195" cy="2520000"/>
          </a:xfrm>
          <a:prstGeom prst="rect">
            <a:avLst/>
          </a:prstGeom>
        </p:spPr>
      </p:pic>
      <p:sp>
        <p:nvSpPr>
          <p:cNvPr id="14" name="TextBox 13"/>
          <p:cNvSpPr txBox="1"/>
          <p:nvPr/>
        </p:nvSpPr>
        <p:spPr>
          <a:xfrm>
            <a:off x="9444008" y="5208567"/>
            <a:ext cx="521137" cy="338554"/>
          </a:xfrm>
          <a:prstGeom prst="rect">
            <a:avLst/>
          </a:prstGeom>
          <a:noFill/>
        </p:spPr>
        <p:txBody>
          <a:bodyPr wrap="square" rtlCol="0">
            <a:spAutoFit/>
          </a:bodyPr>
          <a:lstStyle/>
          <a:p>
            <a:r>
              <a:rPr lang="en-AU" sz="1600" b="1" dirty="0" smtClean="0">
                <a:latin typeface="Century Gothic" panose="020B0502020202020204" pitchFamily="34" charset="0"/>
              </a:rPr>
              <a:t>0,0</a:t>
            </a:r>
            <a:endParaRPr lang="en-AU" sz="1600" b="1" dirty="0">
              <a:latin typeface="Century Gothic" panose="020B0502020202020204" pitchFamily="34" charset="0"/>
            </a:endParaRPr>
          </a:p>
        </p:txBody>
      </p:sp>
      <p:sp>
        <p:nvSpPr>
          <p:cNvPr id="15" name="TextBox 14"/>
          <p:cNvSpPr txBox="1"/>
          <p:nvPr/>
        </p:nvSpPr>
        <p:spPr>
          <a:xfrm>
            <a:off x="10510736" y="5245535"/>
            <a:ext cx="835161" cy="338554"/>
          </a:xfrm>
          <a:prstGeom prst="rect">
            <a:avLst/>
          </a:prstGeom>
          <a:noFill/>
        </p:spPr>
        <p:txBody>
          <a:bodyPr wrap="square" rtlCol="0">
            <a:spAutoFit/>
          </a:bodyPr>
          <a:lstStyle/>
          <a:p>
            <a:r>
              <a:rPr lang="en-AU" sz="1600" b="1" dirty="0" smtClean="0">
                <a:latin typeface="Century Gothic" panose="020B0502020202020204" pitchFamily="34" charset="0"/>
              </a:rPr>
              <a:t>100,0</a:t>
            </a:r>
            <a:endParaRPr lang="en-AU" sz="1600" b="1" dirty="0">
              <a:latin typeface="Century Gothic" panose="020B0502020202020204" pitchFamily="34" charset="0"/>
            </a:endParaRPr>
          </a:p>
        </p:txBody>
      </p:sp>
      <p:sp>
        <p:nvSpPr>
          <p:cNvPr id="16" name="TextBox 15"/>
          <p:cNvSpPr txBox="1"/>
          <p:nvPr/>
        </p:nvSpPr>
        <p:spPr>
          <a:xfrm>
            <a:off x="9174054" y="4183823"/>
            <a:ext cx="771978" cy="338554"/>
          </a:xfrm>
          <a:prstGeom prst="rect">
            <a:avLst/>
          </a:prstGeom>
          <a:noFill/>
        </p:spPr>
        <p:txBody>
          <a:bodyPr wrap="square" rtlCol="0">
            <a:spAutoFit/>
          </a:bodyPr>
          <a:lstStyle/>
          <a:p>
            <a:r>
              <a:rPr lang="en-AU" sz="1600" b="1" dirty="0" smtClean="0">
                <a:latin typeface="Century Gothic" panose="020B0502020202020204" pitchFamily="34" charset="0"/>
              </a:rPr>
              <a:t>0,100</a:t>
            </a:r>
            <a:endParaRPr lang="en-AU" sz="1600" b="1" dirty="0">
              <a:latin typeface="Century Gothic" panose="020B0502020202020204" pitchFamily="34" charset="0"/>
            </a:endParaRPr>
          </a:p>
        </p:txBody>
      </p:sp>
      <p:sp>
        <p:nvSpPr>
          <p:cNvPr id="17" name="TextBox 16"/>
          <p:cNvSpPr txBox="1"/>
          <p:nvPr/>
        </p:nvSpPr>
        <p:spPr>
          <a:xfrm>
            <a:off x="10510735" y="4183823"/>
            <a:ext cx="1221619" cy="338554"/>
          </a:xfrm>
          <a:prstGeom prst="rect">
            <a:avLst/>
          </a:prstGeom>
          <a:noFill/>
        </p:spPr>
        <p:txBody>
          <a:bodyPr wrap="square" rtlCol="0">
            <a:spAutoFit/>
          </a:bodyPr>
          <a:lstStyle/>
          <a:p>
            <a:r>
              <a:rPr lang="en-AU" sz="1600" b="1" dirty="0" smtClean="0">
                <a:latin typeface="Century Gothic" panose="020B0502020202020204" pitchFamily="34" charset="0"/>
              </a:rPr>
              <a:t>100,100</a:t>
            </a:r>
            <a:endParaRPr lang="en-AU" sz="1600" b="1" dirty="0">
              <a:latin typeface="Century Gothic" panose="020B0502020202020204" pitchFamily="34" charset="0"/>
            </a:endParaRPr>
          </a:p>
        </p:txBody>
      </p:sp>
      <p:pic>
        <p:nvPicPr>
          <p:cNvPr id="5" name="Picture 4"/>
          <p:cNvPicPr>
            <a:picLocks noChangeAspect="1"/>
          </p:cNvPicPr>
          <p:nvPr/>
        </p:nvPicPr>
        <p:blipFill>
          <a:blip r:embed="rId8"/>
          <a:stretch>
            <a:fillRect/>
          </a:stretch>
        </p:blipFill>
        <p:spPr>
          <a:xfrm>
            <a:off x="357520" y="1216243"/>
            <a:ext cx="6800281" cy="4752000"/>
          </a:xfrm>
          <a:prstGeom prst="rect">
            <a:avLst/>
          </a:prstGeom>
        </p:spPr>
      </p:pic>
      <p:cxnSp>
        <p:nvCxnSpPr>
          <p:cNvPr id="19" name="Straight Arrow Connector 18"/>
          <p:cNvCxnSpPr/>
          <p:nvPr/>
        </p:nvCxnSpPr>
        <p:spPr>
          <a:xfrm>
            <a:off x="5475524" y="4035355"/>
            <a:ext cx="2082891" cy="3605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9184" y="4466636"/>
            <a:ext cx="3629200" cy="646331"/>
          </a:xfrm>
          <a:prstGeom prst="rect">
            <a:avLst/>
          </a:prstGeom>
          <a:noFill/>
        </p:spPr>
        <p:txBody>
          <a:bodyPr wrap="square" rtlCol="0">
            <a:spAutoFit/>
          </a:bodyPr>
          <a:lstStyle/>
          <a:p>
            <a:r>
              <a:rPr lang="en-AU" dirty="0" smtClean="0">
                <a:latin typeface="Century Gothic" panose="020B0502020202020204" pitchFamily="34" charset="0"/>
              </a:rPr>
              <a:t>All the dice dots appear within the square coordinates</a:t>
            </a:r>
            <a:endParaRPr lang="en-AU" dirty="0">
              <a:latin typeface="Century Gothic" panose="020B0502020202020204" pitchFamily="34" charset="0"/>
            </a:endParaRPr>
          </a:p>
        </p:txBody>
      </p:sp>
    </p:spTree>
    <p:extLst>
      <p:ext uri="{BB962C8B-B14F-4D97-AF65-F5344CB8AC3E}">
        <p14:creationId xmlns:p14="http://schemas.microsoft.com/office/powerpoint/2010/main" val="878108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662237" y="61794"/>
            <a:ext cx="10956712" cy="1261197"/>
          </a:xfrm>
        </p:spPr>
        <p:txBody>
          <a:bodyPr anchor="t" anchorCtr="0">
            <a:normAutofit/>
          </a:bodyPr>
          <a:lstStyle/>
          <a:p>
            <a:r>
              <a:rPr lang="en-AU" sz="2400" dirty="0" smtClean="0">
                <a:solidFill>
                  <a:srgbClr val="BA0620"/>
                </a:solidFill>
                <a:latin typeface="Century Gothic" panose="020B0502020202020204" pitchFamily="34" charset="0"/>
              </a:rPr>
              <a:t>Rework our earlier </a:t>
            </a:r>
            <a:r>
              <a:rPr lang="en-AU" sz="2400" dirty="0" err="1" smtClean="0">
                <a:solidFill>
                  <a:srgbClr val="BA0620"/>
                </a:solidFill>
                <a:latin typeface="Century Gothic" panose="020B0502020202020204" pitchFamily="34" charset="0"/>
              </a:rPr>
              <a:t>dice_roll</a:t>
            </a:r>
            <a:r>
              <a:rPr lang="en-AU" sz="2400" dirty="0" smtClean="0">
                <a:solidFill>
                  <a:srgbClr val="BA0620"/>
                </a:solidFill>
                <a:latin typeface="Century Gothic" panose="020B0502020202020204" pitchFamily="34" charset="0"/>
              </a:rPr>
              <a:t> function </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2" name="Picture 1"/>
          <p:cNvPicPr>
            <a:picLocks noChangeAspect="1"/>
          </p:cNvPicPr>
          <p:nvPr/>
        </p:nvPicPr>
        <p:blipFill>
          <a:blip r:embed="rId6"/>
          <a:stretch>
            <a:fillRect/>
          </a:stretch>
        </p:blipFill>
        <p:spPr>
          <a:xfrm>
            <a:off x="393544" y="506173"/>
            <a:ext cx="9182533" cy="5508000"/>
          </a:xfrm>
          <a:prstGeom prst="rect">
            <a:avLst/>
          </a:prstGeom>
        </p:spPr>
      </p:pic>
      <p:cxnSp>
        <p:nvCxnSpPr>
          <p:cNvPr id="11" name="Straight Arrow Connector 10"/>
          <p:cNvCxnSpPr/>
          <p:nvPr/>
        </p:nvCxnSpPr>
        <p:spPr>
          <a:xfrm flipH="1">
            <a:off x="2807856" y="2900218"/>
            <a:ext cx="5726544" cy="1828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98902" y="2521509"/>
            <a:ext cx="4109298" cy="1477328"/>
          </a:xfrm>
          <a:prstGeom prst="rect">
            <a:avLst/>
          </a:prstGeom>
          <a:noFill/>
        </p:spPr>
        <p:txBody>
          <a:bodyPr wrap="square" rtlCol="0">
            <a:spAutoFit/>
          </a:bodyPr>
          <a:lstStyle/>
          <a:p>
            <a:r>
              <a:rPr lang="en-AU" dirty="0" smtClean="0">
                <a:latin typeface="Century Gothic" panose="020B0502020202020204" pitchFamily="34" charset="0"/>
              </a:rPr>
              <a:t>This function is called from main loop (next slides) and uses a for loop and the dice number to display the appropriate dot pattern</a:t>
            </a:r>
            <a:endParaRPr lang="en-AU" dirty="0">
              <a:latin typeface="Century Gothic" panose="020B0502020202020204" pitchFamily="34" charset="0"/>
            </a:endParaRPr>
          </a:p>
        </p:txBody>
      </p:sp>
    </p:spTree>
    <p:extLst>
      <p:ext uri="{BB962C8B-B14F-4D97-AF65-F5344CB8AC3E}">
        <p14:creationId xmlns:p14="http://schemas.microsoft.com/office/powerpoint/2010/main" val="2241574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84237" y="172630"/>
            <a:ext cx="10956712" cy="1261197"/>
          </a:xfrm>
        </p:spPr>
        <p:txBody>
          <a:bodyPr anchor="t" anchorCtr="0">
            <a:normAutofit/>
          </a:bodyPr>
          <a:lstStyle/>
          <a:p>
            <a:r>
              <a:rPr lang="en-AU" sz="2400" dirty="0" smtClean="0">
                <a:solidFill>
                  <a:srgbClr val="BA0620"/>
                </a:solidFill>
                <a:latin typeface="Century Gothic" panose="020B0502020202020204" pitchFamily="34" charset="0"/>
              </a:rPr>
              <a:t>Fill in main while loop to continually check 3 possibilities(using if/</a:t>
            </a:r>
            <a:r>
              <a:rPr lang="en-AU" sz="2400" dirty="0" err="1" smtClean="0">
                <a:solidFill>
                  <a:srgbClr val="BA0620"/>
                </a:solidFill>
                <a:latin typeface="Century Gothic" panose="020B0502020202020204" pitchFamily="34" charset="0"/>
              </a:rPr>
              <a:t>elif</a:t>
            </a:r>
            <a:r>
              <a:rPr lang="en-AU" sz="2400" dirty="0" smtClean="0">
                <a:solidFill>
                  <a:srgbClr val="BA0620"/>
                </a:solidFill>
                <a:latin typeface="Century Gothic" panose="020B0502020202020204" pitchFamily="34" charset="0"/>
              </a:rPr>
              <a:t>/else)  </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1" name="TextBox 10"/>
          <p:cNvSpPr txBox="1"/>
          <p:nvPr/>
        </p:nvSpPr>
        <p:spPr>
          <a:xfrm>
            <a:off x="2527330" y="4120260"/>
            <a:ext cx="5335072" cy="923330"/>
          </a:xfrm>
          <a:prstGeom prst="rect">
            <a:avLst/>
          </a:prstGeom>
          <a:noFill/>
        </p:spPr>
        <p:txBody>
          <a:bodyPr wrap="square" rtlCol="0">
            <a:spAutoFit/>
          </a:bodyPr>
          <a:lstStyle/>
          <a:p>
            <a:r>
              <a:rPr lang="en-AU" dirty="0" smtClean="0">
                <a:latin typeface="Century Gothic" panose="020B0502020202020204" pitchFamily="34" charset="0"/>
              </a:rPr>
              <a:t>The main loops job is to check for a ‘y’ to roll the dice and then it calls the </a:t>
            </a:r>
            <a:r>
              <a:rPr lang="en-AU" dirty="0" err="1" smtClean="0">
                <a:latin typeface="Century Gothic" panose="020B0502020202020204" pitchFamily="34" charset="0"/>
              </a:rPr>
              <a:t>dice_roll</a:t>
            </a:r>
            <a:r>
              <a:rPr lang="en-AU" dirty="0" smtClean="0">
                <a:latin typeface="Century Gothic" panose="020B0502020202020204" pitchFamily="34" charset="0"/>
              </a:rPr>
              <a:t>() function to draw the appropriate dots</a:t>
            </a:r>
            <a:endParaRPr lang="en-AU" dirty="0">
              <a:latin typeface="Century Gothic" panose="020B0502020202020204" pitchFamily="34" charset="0"/>
            </a:endParaRPr>
          </a:p>
        </p:txBody>
      </p:sp>
      <p:pic>
        <p:nvPicPr>
          <p:cNvPr id="4" name="Picture 3"/>
          <p:cNvPicPr>
            <a:picLocks noChangeAspect="1"/>
          </p:cNvPicPr>
          <p:nvPr/>
        </p:nvPicPr>
        <p:blipFill>
          <a:blip r:embed="rId6"/>
          <a:stretch>
            <a:fillRect/>
          </a:stretch>
        </p:blipFill>
        <p:spPr>
          <a:xfrm>
            <a:off x="47841" y="1338496"/>
            <a:ext cx="12239775" cy="2376000"/>
          </a:xfrm>
          <a:prstGeom prst="rect">
            <a:avLst/>
          </a:prstGeom>
        </p:spPr>
      </p:pic>
    </p:spTree>
    <p:extLst>
      <p:ext uri="{BB962C8B-B14F-4D97-AF65-F5344CB8AC3E}">
        <p14:creationId xmlns:p14="http://schemas.microsoft.com/office/powerpoint/2010/main" val="2706287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84237" y="172630"/>
            <a:ext cx="10956712" cy="1261197"/>
          </a:xfrm>
        </p:spPr>
        <p:txBody>
          <a:bodyPr anchor="t" anchorCtr="0">
            <a:normAutofit/>
          </a:bodyPr>
          <a:lstStyle/>
          <a:p>
            <a:r>
              <a:rPr lang="en-AU" sz="2400" dirty="0" smtClean="0">
                <a:solidFill>
                  <a:srgbClr val="BA0620"/>
                </a:solidFill>
                <a:latin typeface="Century Gothic" panose="020B0502020202020204" pitchFamily="34" charset="0"/>
              </a:rPr>
              <a:t>Fill in main while loop to continually check 3 possibilities(using if/</a:t>
            </a:r>
            <a:r>
              <a:rPr lang="en-AU" sz="2400" dirty="0" err="1" smtClean="0">
                <a:solidFill>
                  <a:srgbClr val="BA0620"/>
                </a:solidFill>
                <a:latin typeface="Century Gothic" panose="020B0502020202020204" pitchFamily="34" charset="0"/>
              </a:rPr>
              <a:t>elif</a:t>
            </a:r>
            <a:r>
              <a:rPr lang="en-AU" sz="2400" dirty="0" smtClean="0">
                <a:solidFill>
                  <a:srgbClr val="BA0620"/>
                </a:solidFill>
                <a:latin typeface="Century Gothic" panose="020B0502020202020204" pitchFamily="34" charset="0"/>
              </a:rPr>
              <a:t>/else)  </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4" name="Picture 3"/>
          <p:cNvPicPr>
            <a:picLocks noChangeAspect="1"/>
          </p:cNvPicPr>
          <p:nvPr/>
        </p:nvPicPr>
        <p:blipFill>
          <a:blip r:embed="rId6"/>
          <a:stretch>
            <a:fillRect/>
          </a:stretch>
        </p:blipFill>
        <p:spPr>
          <a:xfrm>
            <a:off x="35577" y="1443654"/>
            <a:ext cx="12075621" cy="2304000"/>
          </a:xfrm>
          <a:prstGeom prst="rect">
            <a:avLst/>
          </a:prstGeom>
        </p:spPr>
      </p:pic>
    </p:spTree>
    <p:extLst>
      <p:ext uri="{BB962C8B-B14F-4D97-AF65-F5344CB8AC3E}">
        <p14:creationId xmlns:p14="http://schemas.microsoft.com/office/powerpoint/2010/main" val="2349088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84237" y="172630"/>
            <a:ext cx="10956712" cy="1261197"/>
          </a:xfrm>
        </p:spPr>
        <p:txBody>
          <a:bodyPr anchor="t" anchorCtr="0">
            <a:normAutofit/>
          </a:bodyPr>
          <a:lstStyle/>
          <a:p>
            <a:r>
              <a:rPr lang="en-AU" sz="2400" dirty="0" smtClean="0">
                <a:solidFill>
                  <a:srgbClr val="BA0620"/>
                </a:solidFill>
                <a:latin typeface="Century Gothic" panose="020B0502020202020204" pitchFamily="34" charset="0"/>
              </a:rPr>
              <a:t>Complete Code  </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785465" y="4600283"/>
            <a:ext cx="10000120" cy="1908000"/>
          </a:xfrm>
          <a:prstGeom prst="rect">
            <a:avLst/>
          </a:prstGeom>
        </p:spPr>
      </p:pic>
      <p:pic>
        <p:nvPicPr>
          <p:cNvPr id="7" name="Picture 6"/>
          <p:cNvPicPr>
            <a:picLocks noChangeAspect="1"/>
          </p:cNvPicPr>
          <p:nvPr/>
        </p:nvPicPr>
        <p:blipFill>
          <a:blip r:embed="rId4"/>
          <a:stretch>
            <a:fillRect/>
          </a:stretch>
        </p:blipFill>
        <p:spPr>
          <a:xfrm>
            <a:off x="785465" y="532283"/>
            <a:ext cx="6781865" cy="4068000"/>
          </a:xfrm>
          <a:prstGeom prst="rect">
            <a:avLst/>
          </a:prstGeom>
        </p:spPr>
      </p:pic>
      <p:pic>
        <p:nvPicPr>
          <p:cNvPr id="3" name="Picture 2"/>
          <p:cNvPicPr>
            <a:picLocks noChangeAspect="1"/>
          </p:cNvPicPr>
          <p:nvPr/>
        </p:nvPicPr>
        <p:blipFill>
          <a:blip r:embed="rId5"/>
          <a:stretch>
            <a:fillRect/>
          </a:stretch>
        </p:blipFill>
        <p:spPr>
          <a:xfrm>
            <a:off x="6750521" y="98739"/>
            <a:ext cx="4973802" cy="3564000"/>
          </a:xfrm>
          <a:prstGeom prst="rect">
            <a:avLst/>
          </a:prstGeom>
        </p:spPr>
      </p:pic>
    </p:spTree>
    <p:extLst>
      <p:ext uri="{BB962C8B-B14F-4D97-AF65-F5344CB8AC3E}">
        <p14:creationId xmlns:p14="http://schemas.microsoft.com/office/powerpoint/2010/main" val="709757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Where to from here?</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1" name="TextBox 10"/>
          <p:cNvSpPr txBox="1"/>
          <p:nvPr/>
        </p:nvSpPr>
        <p:spPr>
          <a:xfrm>
            <a:off x="1241218" y="899572"/>
            <a:ext cx="7512196" cy="646331"/>
          </a:xfrm>
          <a:prstGeom prst="rect">
            <a:avLst/>
          </a:prstGeom>
          <a:noFill/>
        </p:spPr>
        <p:txBody>
          <a:bodyPr wrap="square" rtlCol="0">
            <a:spAutoFit/>
          </a:bodyPr>
          <a:lstStyle/>
          <a:p>
            <a:r>
              <a:rPr lang="en-AU" dirty="0" smtClean="0">
                <a:latin typeface="Century Gothic" panose="020B0502020202020204" pitchFamily="34" charset="0"/>
              </a:rPr>
              <a:t>There are so many resources on the internet and </a:t>
            </a:r>
            <a:r>
              <a:rPr lang="en-AU" dirty="0" err="1" smtClean="0">
                <a:latin typeface="Century Gothic" panose="020B0502020202020204" pitchFamily="34" charset="0"/>
              </a:rPr>
              <a:t>youtube</a:t>
            </a:r>
            <a:r>
              <a:rPr lang="en-AU" dirty="0" smtClean="0">
                <a:latin typeface="Century Gothic" panose="020B0502020202020204" pitchFamily="34" charset="0"/>
              </a:rPr>
              <a:t> videos. The site below w3schools is great for learning about python</a:t>
            </a:r>
            <a:endParaRPr lang="en-AU" dirty="0">
              <a:latin typeface="Century Gothic" panose="020B0502020202020204" pitchFamily="34" charset="0"/>
            </a:endParaRPr>
          </a:p>
        </p:txBody>
      </p:sp>
      <p:sp>
        <p:nvSpPr>
          <p:cNvPr id="12" name="TextBox 11"/>
          <p:cNvSpPr txBox="1"/>
          <p:nvPr/>
        </p:nvSpPr>
        <p:spPr>
          <a:xfrm>
            <a:off x="1173904" y="3533313"/>
            <a:ext cx="8937255" cy="369332"/>
          </a:xfrm>
          <a:prstGeom prst="rect">
            <a:avLst/>
          </a:prstGeom>
          <a:noFill/>
        </p:spPr>
        <p:txBody>
          <a:bodyPr wrap="square" rtlCol="0">
            <a:spAutoFit/>
          </a:bodyPr>
          <a:lstStyle/>
          <a:p>
            <a:r>
              <a:rPr lang="en-AU" dirty="0" smtClean="0">
                <a:latin typeface="Century Gothic" panose="020B0502020202020204" pitchFamily="34" charset="0"/>
              </a:rPr>
              <a:t>If you are interested in making python games using the </a:t>
            </a:r>
            <a:r>
              <a:rPr lang="en-AU" dirty="0" err="1" smtClean="0">
                <a:latin typeface="Century Gothic" panose="020B0502020202020204" pitchFamily="34" charset="0"/>
              </a:rPr>
              <a:t>pygame</a:t>
            </a:r>
            <a:r>
              <a:rPr lang="en-AU" dirty="0" smtClean="0">
                <a:latin typeface="Century Gothic" panose="020B0502020202020204" pitchFamily="34" charset="0"/>
              </a:rPr>
              <a:t> module see:</a:t>
            </a:r>
          </a:p>
        </p:txBody>
      </p:sp>
      <p:sp>
        <p:nvSpPr>
          <p:cNvPr id="13" name="TextBox 12"/>
          <p:cNvSpPr txBox="1"/>
          <p:nvPr/>
        </p:nvSpPr>
        <p:spPr>
          <a:xfrm>
            <a:off x="1397204" y="2613370"/>
            <a:ext cx="7595324" cy="369332"/>
          </a:xfrm>
          <a:prstGeom prst="rect">
            <a:avLst/>
          </a:prstGeom>
          <a:noFill/>
        </p:spPr>
        <p:txBody>
          <a:bodyPr wrap="square" rtlCol="0">
            <a:spAutoFit/>
          </a:bodyPr>
          <a:lstStyle/>
          <a:p>
            <a:r>
              <a:rPr lang="en-AU" dirty="0" smtClean="0">
                <a:latin typeface="Century Gothic" panose="020B0502020202020204" pitchFamily="34" charset="0"/>
                <a:hlinkClick r:id="rId5"/>
              </a:rPr>
              <a:t>http://</a:t>
            </a:r>
            <a:r>
              <a:rPr lang="en-AU" dirty="0">
                <a:latin typeface="Century Gothic" panose="020B0502020202020204" pitchFamily="34" charset="0"/>
                <a:hlinkClick r:id="rId5"/>
              </a:rPr>
              <a:t>greenteapress.com/thinkpython2/thinkpython2.pdf</a:t>
            </a:r>
            <a:endParaRPr lang="en-AU" dirty="0">
              <a:latin typeface="Century Gothic" panose="020B0502020202020204" pitchFamily="34" charset="0"/>
            </a:endParaRPr>
          </a:p>
        </p:txBody>
      </p:sp>
      <p:sp>
        <p:nvSpPr>
          <p:cNvPr id="14" name="TextBox 13"/>
          <p:cNvSpPr txBox="1"/>
          <p:nvPr/>
        </p:nvSpPr>
        <p:spPr>
          <a:xfrm>
            <a:off x="1241218" y="2096514"/>
            <a:ext cx="8937255" cy="369332"/>
          </a:xfrm>
          <a:prstGeom prst="rect">
            <a:avLst/>
          </a:prstGeom>
          <a:noFill/>
        </p:spPr>
        <p:txBody>
          <a:bodyPr wrap="square" rtlCol="0">
            <a:spAutoFit/>
          </a:bodyPr>
          <a:lstStyle/>
          <a:p>
            <a:r>
              <a:rPr lang="en-AU" dirty="0" smtClean="0">
                <a:latin typeface="Century Gothic" panose="020B0502020202020204" pitchFamily="34" charset="0"/>
              </a:rPr>
              <a:t>If you are looking for free books the following are good:</a:t>
            </a:r>
          </a:p>
        </p:txBody>
      </p:sp>
      <p:sp>
        <p:nvSpPr>
          <p:cNvPr id="2" name="Rectangle 1"/>
          <p:cNvSpPr/>
          <p:nvPr/>
        </p:nvSpPr>
        <p:spPr>
          <a:xfrm>
            <a:off x="1241218" y="4103654"/>
            <a:ext cx="5666936" cy="369332"/>
          </a:xfrm>
          <a:prstGeom prst="rect">
            <a:avLst/>
          </a:prstGeom>
        </p:spPr>
        <p:txBody>
          <a:bodyPr wrap="none">
            <a:spAutoFit/>
          </a:bodyPr>
          <a:lstStyle/>
          <a:p>
            <a:r>
              <a:rPr lang="en-AU" dirty="0">
                <a:latin typeface="Century Gothic" panose="020B0502020202020204" pitchFamily="34" charset="0"/>
                <a:hlinkClick r:id="rId6"/>
              </a:rPr>
              <a:t>https://inventwithpython.com/makinggames.pdf</a:t>
            </a:r>
            <a:endParaRPr lang="en-AU" dirty="0">
              <a:latin typeface="Century Gothic" panose="020B0502020202020204" pitchFamily="34" charset="0"/>
            </a:endParaRPr>
          </a:p>
        </p:txBody>
      </p:sp>
      <p:sp>
        <p:nvSpPr>
          <p:cNvPr id="3" name="Rectangle 2"/>
          <p:cNvSpPr/>
          <p:nvPr/>
        </p:nvSpPr>
        <p:spPr>
          <a:xfrm>
            <a:off x="1241218" y="1485107"/>
            <a:ext cx="5622052" cy="369332"/>
          </a:xfrm>
          <a:prstGeom prst="rect">
            <a:avLst/>
          </a:prstGeom>
        </p:spPr>
        <p:txBody>
          <a:bodyPr wrap="none">
            <a:spAutoFit/>
          </a:bodyPr>
          <a:lstStyle/>
          <a:p>
            <a:r>
              <a:rPr lang="en-AU" dirty="0">
                <a:latin typeface="Century Gothic" panose="020B0502020202020204" pitchFamily="34" charset="0"/>
                <a:hlinkClick r:id="rId7"/>
              </a:rPr>
              <a:t>https://www.w3schools.com/python/default.asp</a:t>
            </a:r>
            <a:endParaRPr lang="en-AU" dirty="0">
              <a:latin typeface="Century Gothic" panose="020B0502020202020204" pitchFamily="34" charset="0"/>
            </a:endParaRPr>
          </a:p>
        </p:txBody>
      </p:sp>
    </p:spTree>
    <p:extLst>
      <p:ext uri="{BB962C8B-B14F-4D97-AF65-F5344CB8AC3E}">
        <p14:creationId xmlns:p14="http://schemas.microsoft.com/office/powerpoint/2010/main" val="123147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a:solidFill>
                  <a:srgbClr val="BA0620"/>
                </a:solidFill>
                <a:latin typeface="Century Gothic" panose="020B0502020202020204" pitchFamily="34" charset="0"/>
              </a:rPr>
              <a:t>What </a:t>
            </a:r>
            <a:r>
              <a:rPr lang="en-AU" sz="2400" dirty="0" smtClean="0">
                <a:solidFill>
                  <a:srgbClr val="BA0620"/>
                </a:solidFill>
                <a:latin typeface="Century Gothic" panose="020B0502020202020204" pitchFamily="34" charset="0"/>
              </a:rPr>
              <a:t>will you need(Check if you have Python 3?)</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480289" y="624258"/>
            <a:ext cx="11604874" cy="338554"/>
          </a:xfrm>
          <a:prstGeom prst="rect">
            <a:avLst/>
          </a:prstGeom>
          <a:noFill/>
        </p:spPr>
        <p:txBody>
          <a:bodyPr wrap="square" rtlCol="0">
            <a:spAutoFit/>
          </a:bodyPr>
          <a:lstStyle/>
          <a:p>
            <a:r>
              <a:rPr lang="en-AU" sz="1600" dirty="0" smtClean="0">
                <a:latin typeface="Century Gothic" panose="020B0502020202020204" pitchFamily="34" charset="0"/>
              </a:rPr>
              <a:t>If you have a Windows PC or a MAC check to see if your machine has Python 3. </a:t>
            </a:r>
            <a:endParaRPr lang="en-AU" sz="1600" dirty="0">
              <a:latin typeface="Century Gothic" panose="020B0502020202020204" pitchFamily="34" charset="0"/>
            </a:endParaRPr>
          </a:p>
        </p:txBody>
      </p:sp>
      <p:pic>
        <p:nvPicPr>
          <p:cNvPr id="18" name="Picture 17"/>
          <p:cNvPicPr>
            <a:picLocks noChangeAspect="1"/>
          </p:cNvPicPr>
          <p:nvPr/>
        </p:nvPicPr>
        <p:blipFill>
          <a:blip r:embed="rId5"/>
          <a:stretch>
            <a:fillRect/>
          </a:stretch>
        </p:blipFill>
        <p:spPr>
          <a:xfrm>
            <a:off x="719947" y="1885455"/>
            <a:ext cx="4782795" cy="3924000"/>
          </a:xfrm>
          <a:prstGeom prst="rect">
            <a:avLst/>
          </a:prstGeom>
        </p:spPr>
      </p:pic>
      <p:sp>
        <p:nvSpPr>
          <p:cNvPr id="19" name="TextBox 18"/>
          <p:cNvSpPr txBox="1"/>
          <p:nvPr/>
        </p:nvSpPr>
        <p:spPr>
          <a:xfrm>
            <a:off x="544449" y="1064925"/>
            <a:ext cx="4729515" cy="830997"/>
          </a:xfrm>
          <a:prstGeom prst="rect">
            <a:avLst/>
          </a:prstGeom>
          <a:noFill/>
        </p:spPr>
        <p:txBody>
          <a:bodyPr wrap="square" rtlCol="0">
            <a:spAutoFit/>
          </a:bodyPr>
          <a:lstStyle/>
          <a:p>
            <a:r>
              <a:rPr lang="en-AU" sz="1600" dirty="0" smtClean="0">
                <a:latin typeface="Century Gothic" panose="020B0502020202020204" pitchFamily="34" charset="0"/>
              </a:rPr>
              <a:t>In windows search type ‘Python’ and see if you have the IDLE app (which is the Python editor). If not see next slide to download</a:t>
            </a:r>
            <a:endParaRPr lang="en-AU" sz="1600" dirty="0">
              <a:latin typeface="Century Gothic" panose="020B0502020202020204" pitchFamily="34" charset="0"/>
            </a:endParaRPr>
          </a:p>
        </p:txBody>
      </p:sp>
      <p:pic>
        <p:nvPicPr>
          <p:cNvPr id="20" name="Picture 19"/>
          <p:cNvPicPr>
            <a:picLocks noChangeAspect="1"/>
          </p:cNvPicPr>
          <p:nvPr/>
        </p:nvPicPr>
        <p:blipFill>
          <a:blip r:embed="rId6"/>
          <a:stretch>
            <a:fillRect/>
          </a:stretch>
        </p:blipFill>
        <p:spPr>
          <a:xfrm>
            <a:off x="6855381" y="1895922"/>
            <a:ext cx="4714875" cy="3095625"/>
          </a:xfrm>
          <a:prstGeom prst="rect">
            <a:avLst/>
          </a:prstGeom>
        </p:spPr>
      </p:pic>
      <p:sp>
        <p:nvSpPr>
          <p:cNvPr id="22" name="TextBox 21"/>
          <p:cNvSpPr txBox="1"/>
          <p:nvPr/>
        </p:nvSpPr>
        <p:spPr>
          <a:xfrm>
            <a:off x="6471784" y="1051994"/>
            <a:ext cx="4729515" cy="584775"/>
          </a:xfrm>
          <a:prstGeom prst="rect">
            <a:avLst/>
          </a:prstGeom>
          <a:noFill/>
        </p:spPr>
        <p:txBody>
          <a:bodyPr wrap="square" rtlCol="0">
            <a:spAutoFit/>
          </a:bodyPr>
          <a:lstStyle/>
          <a:p>
            <a:r>
              <a:rPr lang="en-AU" sz="1600" dirty="0" smtClean="0">
                <a:latin typeface="Century Gothic" panose="020B0502020202020204" pitchFamily="34" charset="0"/>
              </a:rPr>
              <a:t>On a mac open up Finder/Applications and look for Python 3</a:t>
            </a:r>
            <a:endParaRPr lang="en-AU" sz="1600" dirty="0">
              <a:latin typeface="Century Gothic" panose="020B0502020202020204" pitchFamily="34" charset="0"/>
            </a:endParaRPr>
          </a:p>
        </p:txBody>
      </p:sp>
    </p:spTree>
    <p:extLst>
      <p:ext uri="{BB962C8B-B14F-4D97-AF65-F5344CB8AC3E}">
        <p14:creationId xmlns:p14="http://schemas.microsoft.com/office/powerpoint/2010/main" val="1361712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487402" y="5338519"/>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Glossary</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320145" y="576407"/>
            <a:ext cx="6003637" cy="646331"/>
          </a:xfrm>
          <a:prstGeom prst="rect">
            <a:avLst/>
          </a:prstGeom>
          <a:noFill/>
        </p:spPr>
        <p:txBody>
          <a:bodyPr wrap="square" rtlCol="0">
            <a:spAutoFit/>
          </a:bodyPr>
          <a:lstStyle/>
          <a:p>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1" name="TextBox 10"/>
          <p:cNvSpPr txBox="1"/>
          <p:nvPr/>
        </p:nvSpPr>
        <p:spPr>
          <a:xfrm>
            <a:off x="566566" y="448679"/>
            <a:ext cx="11202326" cy="6186309"/>
          </a:xfrm>
          <a:prstGeom prst="rect">
            <a:avLst/>
          </a:prstGeom>
          <a:noFill/>
        </p:spPr>
        <p:txBody>
          <a:bodyPr wrap="square" rtlCol="0">
            <a:spAutoFit/>
          </a:bodyPr>
          <a:lstStyle/>
          <a:p>
            <a:r>
              <a:rPr lang="en-AU" sz="1200" b="1" dirty="0" smtClean="0">
                <a:latin typeface="Century Gothic" panose="020B0502020202020204" pitchFamily="34" charset="0"/>
              </a:rPr>
              <a:t>Argument</a:t>
            </a:r>
            <a:r>
              <a:rPr lang="en-AU" sz="1200" dirty="0" smtClean="0">
                <a:latin typeface="Century Gothic" panose="020B0502020202020204" pitchFamily="34" charset="0"/>
              </a:rPr>
              <a:t> - a value sent or passed into a function</a:t>
            </a:r>
          </a:p>
          <a:p>
            <a:endParaRPr lang="en-AU" sz="1200" dirty="0" smtClean="0">
              <a:latin typeface="Century Gothic" panose="020B0502020202020204" pitchFamily="34" charset="0"/>
            </a:endParaRPr>
          </a:p>
          <a:p>
            <a:r>
              <a:rPr lang="en-AU" sz="1200" b="1" dirty="0" smtClean="0">
                <a:latin typeface="Century Gothic" panose="020B0502020202020204" pitchFamily="34" charset="0"/>
              </a:rPr>
              <a:t>Comparison Operator </a:t>
            </a:r>
            <a:r>
              <a:rPr lang="en-AU" sz="1200" dirty="0" smtClean="0">
                <a:latin typeface="Century Gothic" panose="020B0502020202020204" pitchFamily="34" charset="0"/>
              </a:rPr>
              <a:t>– Check to see if something is true e.g. x == y, x &gt;=y </a:t>
            </a:r>
            <a:r>
              <a:rPr lang="en-AU" sz="1200" dirty="0" err="1" smtClean="0">
                <a:latin typeface="Century Gothic" panose="020B0502020202020204" pitchFamily="34" charset="0"/>
              </a:rPr>
              <a:t>etc</a:t>
            </a:r>
            <a:endParaRPr lang="en-AU" sz="1200" dirty="0" smtClean="0">
              <a:latin typeface="Century Gothic" panose="020B0502020202020204" pitchFamily="34" charset="0"/>
            </a:endParaRPr>
          </a:p>
          <a:p>
            <a:endParaRPr lang="en-AU" sz="1200" dirty="0">
              <a:latin typeface="Century Gothic" panose="020B0502020202020204" pitchFamily="34" charset="0"/>
            </a:endParaRPr>
          </a:p>
          <a:p>
            <a:r>
              <a:rPr lang="en-AU" sz="1200" b="1" dirty="0" smtClean="0">
                <a:latin typeface="Century Gothic" panose="020B0502020202020204" pitchFamily="34" charset="0"/>
              </a:rPr>
              <a:t>Conditionals</a:t>
            </a:r>
            <a:r>
              <a:rPr lang="en-AU" sz="1200" dirty="0" smtClean="0">
                <a:latin typeface="Century Gothic" panose="020B0502020202020204" pitchFamily="34" charset="0"/>
              </a:rPr>
              <a:t> – statements that tell </a:t>
            </a:r>
            <a:r>
              <a:rPr lang="en-AU" sz="1200" dirty="0">
                <a:latin typeface="Century Gothic" panose="020B0502020202020204" pitchFamily="34" charset="0"/>
              </a:rPr>
              <a:t>a program to execute different actions depending on whether a condition is true or false. </a:t>
            </a:r>
            <a:r>
              <a:rPr lang="en-AU" sz="1200" dirty="0" smtClean="0">
                <a:latin typeface="Century Gothic" panose="020B0502020202020204" pitchFamily="34" charset="0"/>
              </a:rPr>
              <a:t>If/</a:t>
            </a:r>
            <a:r>
              <a:rPr lang="en-AU" sz="1200" dirty="0" err="1" smtClean="0">
                <a:latin typeface="Century Gothic" panose="020B0502020202020204" pitchFamily="34" charset="0"/>
              </a:rPr>
              <a:t>elif</a:t>
            </a:r>
            <a:r>
              <a:rPr lang="en-AU" sz="1200" dirty="0" smtClean="0">
                <a:latin typeface="Century Gothic" panose="020B0502020202020204" pitchFamily="34" charset="0"/>
              </a:rPr>
              <a:t>/else are all conditional statements“</a:t>
            </a:r>
          </a:p>
          <a:p>
            <a:endParaRPr lang="en-AU" sz="1200" dirty="0">
              <a:latin typeface="Century Gothic" panose="020B0502020202020204" pitchFamily="34" charset="0"/>
            </a:endParaRPr>
          </a:p>
          <a:p>
            <a:r>
              <a:rPr lang="en-AU" sz="1200" b="1" dirty="0" smtClean="0">
                <a:latin typeface="Century Gothic" panose="020B0502020202020204" pitchFamily="34" charset="0"/>
              </a:rPr>
              <a:t>Function</a:t>
            </a:r>
            <a:r>
              <a:rPr lang="en-AU" sz="1200" dirty="0" smtClean="0">
                <a:latin typeface="Century Gothic" panose="020B0502020202020204" pitchFamily="34" charset="0"/>
              </a:rPr>
              <a:t> - </a:t>
            </a:r>
            <a:r>
              <a:rPr lang="en-AU" sz="1200" dirty="0">
                <a:latin typeface="Century Gothic" panose="020B0502020202020204" pitchFamily="34" charset="0"/>
              </a:rPr>
              <a:t>a function is a named sequence of statements that performs a </a:t>
            </a:r>
            <a:r>
              <a:rPr lang="en-AU" sz="1200" dirty="0" smtClean="0">
                <a:latin typeface="Century Gothic" panose="020B0502020202020204" pitchFamily="34" charset="0"/>
              </a:rPr>
              <a:t>computation or job.</a:t>
            </a:r>
          </a:p>
          <a:p>
            <a:endParaRPr lang="en-AU" sz="1200" dirty="0">
              <a:latin typeface="Century Gothic" panose="020B0502020202020204" pitchFamily="34" charset="0"/>
            </a:endParaRPr>
          </a:p>
          <a:p>
            <a:r>
              <a:rPr lang="en-AU" sz="1200" b="1" dirty="0" smtClean="0">
                <a:latin typeface="Century Gothic" panose="020B0502020202020204" pitchFamily="34" charset="0"/>
              </a:rPr>
              <a:t>Integer</a:t>
            </a:r>
            <a:r>
              <a:rPr lang="en-AU" sz="1200" dirty="0" smtClean="0">
                <a:latin typeface="Century Gothic" panose="020B0502020202020204" pitchFamily="34" charset="0"/>
              </a:rPr>
              <a:t> - a whole number data type (</a:t>
            </a:r>
            <a:r>
              <a:rPr lang="en-AU" sz="1200" dirty="0" err="1" smtClean="0">
                <a:latin typeface="Century Gothic" panose="020B0502020202020204" pitchFamily="34" charset="0"/>
              </a:rPr>
              <a:t>int</a:t>
            </a:r>
            <a:r>
              <a:rPr lang="en-AU" sz="1200" dirty="0" smtClean="0">
                <a:latin typeface="Century Gothic" panose="020B0502020202020204" pitchFamily="34" charset="0"/>
              </a:rPr>
              <a:t>)</a:t>
            </a:r>
          </a:p>
          <a:p>
            <a:endParaRPr lang="en-AU" sz="1200" dirty="0">
              <a:latin typeface="Century Gothic" panose="020B0502020202020204" pitchFamily="34" charset="0"/>
            </a:endParaRPr>
          </a:p>
          <a:p>
            <a:r>
              <a:rPr lang="en-AU" sz="1200" b="1" dirty="0" smtClean="0">
                <a:latin typeface="Century Gothic" panose="020B0502020202020204" pitchFamily="34" charset="0"/>
              </a:rPr>
              <a:t>Loops</a:t>
            </a:r>
            <a:r>
              <a:rPr lang="en-AU" sz="1200" dirty="0" smtClean="0">
                <a:latin typeface="Century Gothic" panose="020B0502020202020204" pitchFamily="34" charset="0"/>
              </a:rPr>
              <a:t> – a programming structure </a:t>
            </a:r>
            <a:r>
              <a:rPr lang="en-AU" sz="1200" dirty="0">
                <a:latin typeface="Century Gothic" panose="020B0502020202020204" pitchFamily="34" charset="0"/>
              </a:rPr>
              <a:t>that repeats a sequence of instructions until a specific condition is met</a:t>
            </a:r>
            <a:r>
              <a:rPr lang="en-AU" sz="1200" dirty="0" smtClean="0">
                <a:latin typeface="Century Gothic" panose="020B0502020202020204" pitchFamily="34" charset="0"/>
              </a:rPr>
              <a:t>. (for and while loops are examples)</a:t>
            </a:r>
          </a:p>
          <a:p>
            <a:endParaRPr lang="en-AU" sz="1200" dirty="0">
              <a:latin typeface="Century Gothic" panose="020B0502020202020204" pitchFamily="34" charset="0"/>
            </a:endParaRPr>
          </a:p>
          <a:p>
            <a:r>
              <a:rPr lang="en-AU" sz="1200" b="1" dirty="0" smtClean="0">
                <a:latin typeface="Century Gothic" panose="020B0502020202020204" pitchFamily="34" charset="0"/>
              </a:rPr>
              <a:t>Method</a:t>
            </a:r>
            <a:r>
              <a:rPr lang="en-AU" sz="1200" dirty="0" smtClean="0">
                <a:latin typeface="Century Gothic" panose="020B0502020202020204" pitchFamily="34" charset="0"/>
              </a:rPr>
              <a:t> - </a:t>
            </a:r>
            <a:r>
              <a:rPr lang="en-AU" sz="1200" dirty="0">
                <a:latin typeface="Century Gothic" panose="020B0502020202020204" pitchFamily="34" charset="0"/>
              </a:rPr>
              <a:t>A function that is associated with an object and called </a:t>
            </a:r>
            <a:r>
              <a:rPr lang="en-AU" sz="1200" dirty="0" smtClean="0">
                <a:latin typeface="Century Gothic" panose="020B0502020202020204" pitchFamily="34" charset="0"/>
              </a:rPr>
              <a:t>using a dot and the object name (</a:t>
            </a:r>
            <a:r>
              <a:rPr lang="en-AU" sz="1200" dirty="0" err="1" smtClean="0">
                <a:latin typeface="Century Gothic" panose="020B0502020202020204" pitchFamily="34" charset="0"/>
              </a:rPr>
              <a:t>e.g</a:t>
            </a:r>
            <a:r>
              <a:rPr lang="en-AU" sz="1200" dirty="0" smtClean="0">
                <a:latin typeface="Century Gothic" panose="020B0502020202020204" pitchFamily="34" charset="0"/>
              </a:rPr>
              <a:t> </a:t>
            </a:r>
            <a:r>
              <a:rPr lang="en-AU" sz="1200" dirty="0" err="1" smtClean="0">
                <a:latin typeface="Century Gothic" panose="020B0502020202020204" pitchFamily="34" charset="0"/>
              </a:rPr>
              <a:t>window.title</a:t>
            </a:r>
            <a:r>
              <a:rPr lang="en-AU" sz="1200" dirty="0" smtClean="0">
                <a:latin typeface="Century Gothic" panose="020B0502020202020204" pitchFamily="34" charset="0"/>
              </a:rPr>
              <a:t>(‘ROLL THE DICE’)    window is the object and title is the method) </a:t>
            </a:r>
          </a:p>
          <a:p>
            <a:endParaRPr lang="en-AU" sz="1200" dirty="0">
              <a:latin typeface="Century Gothic" panose="020B0502020202020204" pitchFamily="34" charset="0"/>
            </a:endParaRPr>
          </a:p>
          <a:p>
            <a:r>
              <a:rPr lang="en-AU" sz="1200" b="1" dirty="0" smtClean="0">
                <a:latin typeface="Century Gothic" panose="020B0502020202020204" pitchFamily="34" charset="0"/>
              </a:rPr>
              <a:t>Module</a:t>
            </a:r>
            <a:r>
              <a:rPr lang="en-AU" sz="1200" dirty="0" smtClean="0">
                <a:latin typeface="Century Gothic" panose="020B0502020202020204" pitchFamily="34" charset="0"/>
              </a:rPr>
              <a:t> – A python file containing a set of functions that you want to include in your own code or application (a code library)</a:t>
            </a:r>
          </a:p>
          <a:p>
            <a:endParaRPr lang="en-AU" sz="1200" dirty="0">
              <a:latin typeface="Century Gothic" panose="020B0502020202020204" pitchFamily="34" charset="0"/>
            </a:endParaRPr>
          </a:p>
          <a:p>
            <a:r>
              <a:rPr lang="en-AU" sz="1200" b="1" dirty="0" smtClean="0">
                <a:latin typeface="Century Gothic" panose="020B0502020202020204" pitchFamily="34" charset="0"/>
              </a:rPr>
              <a:t>Object</a:t>
            </a:r>
            <a:r>
              <a:rPr lang="en-AU" sz="1200" dirty="0" smtClean="0">
                <a:latin typeface="Century Gothic" panose="020B0502020202020204" pitchFamily="34" charset="0"/>
              </a:rPr>
              <a:t> – a thing created from method templates from a module (and classes not explained here). Often we use a variable to create an object which connects a modules methods to the object which we can use to make a </a:t>
            </a:r>
            <a:r>
              <a:rPr lang="en-AU" sz="1200" dirty="0" err="1" smtClean="0">
                <a:latin typeface="Century Gothic" panose="020B0502020202020204" pitchFamily="34" charset="0"/>
              </a:rPr>
              <a:t>defineable</a:t>
            </a:r>
            <a:r>
              <a:rPr lang="en-AU" sz="1200" dirty="0" smtClean="0">
                <a:latin typeface="Century Gothic" panose="020B0502020202020204" pitchFamily="34" charset="0"/>
              </a:rPr>
              <a:t> object   </a:t>
            </a:r>
            <a:r>
              <a:rPr lang="en-AU" sz="1200" dirty="0" err="1" smtClean="0">
                <a:latin typeface="Century Gothic" panose="020B0502020202020204" pitchFamily="34" charset="0"/>
              </a:rPr>
              <a:t>e.g</a:t>
            </a:r>
            <a:r>
              <a:rPr lang="en-AU" sz="1200" dirty="0" smtClean="0">
                <a:latin typeface="Century Gothic" panose="020B0502020202020204" pitchFamily="34" charset="0"/>
              </a:rPr>
              <a:t> import turtle </a:t>
            </a:r>
            <a:r>
              <a:rPr lang="en-AU" sz="1200" dirty="0" smtClean="0">
                <a:latin typeface="Century Gothic" panose="020B0502020202020204" pitchFamily="34" charset="0"/>
                <a:sym typeface="Wingdings" panose="05000000000000000000" pitchFamily="2" charset="2"/>
              </a:rPr>
              <a:t> window = </a:t>
            </a:r>
            <a:r>
              <a:rPr lang="en-AU" sz="1200" dirty="0" err="1" smtClean="0">
                <a:latin typeface="Century Gothic" panose="020B0502020202020204" pitchFamily="34" charset="0"/>
                <a:sym typeface="Wingdings" panose="05000000000000000000" pitchFamily="2" charset="2"/>
              </a:rPr>
              <a:t>turtle.Screen</a:t>
            </a:r>
            <a:r>
              <a:rPr lang="en-AU" sz="1200" dirty="0" smtClean="0">
                <a:latin typeface="Century Gothic" panose="020B0502020202020204" pitchFamily="34" charset="0"/>
                <a:sym typeface="Wingdings" panose="05000000000000000000" pitchFamily="2" charset="2"/>
              </a:rPr>
              <a:t>()  </a:t>
            </a:r>
            <a:r>
              <a:rPr lang="en-AU" sz="1200" dirty="0" err="1" smtClean="0">
                <a:latin typeface="Century Gothic" panose="020B0502020202020204" pitchFamily="34" charset="0"/>
                <a:sym typeface="Wingdings" panose="05000000000000000000" pitchFamily="2" charset="2"/>
              </a:rPr>
              <a:t>window.setup</a:t>
            </a:r>
            <a:r>
              <a:rPr lang="en-AU" sz="1200" dirty="0" smtClean="0">
                <a:latin typeface="Century Gothic" panose="020B0502020202020204" pitchFamily="34" charset="0"/>
                <a:sym typeface="Wingdings" panose="05000000000000000000" pitchFamily="2" charset="2"/>
              </a:rPr>
              <a:t>(600,400) window is the object and can use turtle screen methods to draw a window of size 600 X 400</a:t>
            </a:r>
            <a:endParaRPr lang="en-AU" sz="1200" dirty="0" smtClean="0">
              <a:latin typeface="Century Gothic" panose="020B0502020202020204" pitchFamily="34" charset="0"/>
            </a:endParaRPr>
          </a:p>
          <a:p>
            <a:endParaRPr lang="en-AU" sz="1200" dirty="0">
              <a:latin typeface="Century Gothic" panose="020B0502020202020204" pitchFamily="34" charset="0"/>
            </a:endParaRPr>
          </a:p>
          <a:p>
            <a:r>
              <a:rPr lang="en-AU" sz="1200" b="1" dirty="0" smtClean="0">
                <a:latin typeface="Century Gothic" panose="020B0502020202020204" pitchFamily="34" charset="0"/>
              </a:rPr>
              <a:t>Parameter</a:t>
            </a:r>
            <a:r>
              <a:rPr lang="en-AU" sz="1200" dirty="0" smtClean="0">
                <a:latin typeface="Century Gothic" panose="020B0502020202020204" pitchFamily="34" charset="0"/>
              </a:rPr>
              <a:t> - is a variable defined in a function that receives data value (argument) coming from a function call</a:t>
            </a:r>
          </a:p>
          <a:p>
            <a:endParaRPr lang="en-AU" sz="1200" dirty="0" smtClean="0">
              <a:latin typeface="Century Gothic" panose="020B0502020202020204" pitchFamily="34" charset="0"/>
            </a:endParaRPr>
          </a:p>
          <a:p>
            <a:r>
              <a:rPr lang="en-AU" sz="1200" b="1" dirty="0" smtClean="0">
                <a:latin typeface="Century Gothic" panose="020B0502020202020204" pitchFamily="34" charset="0"/>
              </a:rPr>
              <a:t>Script</a:t>
            </a:r>
            <a:r>
              <a:rPr lang="en-AU" sz="1200" dirty="0" smtClean="0">
                <a:latin typeface="Century Gothic" panose="020B0502020202020204" pitchFamily="34" charset="0"/>
              </a:rPr>
              <a:t> - a python file with python code written in an editor and saved with file extension .</a:t>
            </a:r>
            <a:r>
              <a:rPr lang="en-AU" sz="1200" dirty="0" err="1" smtClean="0">
                <a:latin typeface="Century Gothic" panose="020B0502020202020204" pitchFamily="34" charset="0"/>
              </a:rPr>
              <a:t>py</a:t>
            </a:r>
            <a:endParaRPr lang="en-AU" sz="1200" dirty="0" smtClean="0">
              <a:latin typeface="Century Gothic" panose="020B0502020202020204" pitchFamily="34" charset="0"/>
            </a:endParaRPr>
          </a:p>
          <a:p>
            <a:endParaRPr lang="en-AU" sz="1200" dirty="0">
              <a:latin typeface="Century Gothic" panose="020B0502020202020204" pitchFamily="34" charset="0"/>
            </a:endParaRPr>
          </a:p>
          <a:p>
            <a:r>
              <a:rPr lang="en-AU" sz="1200" b="1" dirty="0" smtClean="0">
                <a:latin typeface="Century Gothic" panose="020B0502020202020204" pitchFamily="34" charset="0"/>
              </a:rPr>
              <a:t>Shell</a:t>
            </a:r>
            <a:r>
              <a:rPr lang="en-AU" sz="1200" dirty="0" smtClean="0">
                <a:latin typeface="Century Gothic" panose="020B0502020202020204" pitchFamily="34" charset="0"/>
              </a:rPr>
              <a:t> - Also known </a:t>
            </a:r>
            <a:r>
              <a:rPr lang="en-AU" sz="1200" dirty="0">
                <a:latin typeface="Century Gothic" panose="020B0502020202020204" pitchFamily="34" charset="0"/>
              </a:rPr>
              <a:t>as Python Interactive Shell) which is used to execute a single Python command and get the </a:t>
            </a:r>
            <a:r>
              <a:rPr lang="en-AU" sz="1200" dirty="0" smtClean="0">
                <a:latin typeface="Century Gothic" panose="020B0502020202020204" pitchFamily="34" charset="0"/>
              </a:rPr>
              <a:t>result or</a:t>
            </a:r>
          </a:p>
          <a:p>
            <a:endParaRPr lang="en-AU" sz="1200" dirty="0" smtClean="0">
              <a:latin typeface="Century Gothic" panose="020B0502020202020204" pitchFamily="34" charset="0"/>
            </a:endParaRPr>
          </a:p>
          <a:p>
            <a:r>
              <a:rPr lang="en-AU" sz="1200" b="1" dirty="0" smtClean="0">
                <a:latin typeface="Century Gothic" panose="020B0502020202020204" pitchFamily="34" charset="0"/>
              </a:rPr>
              <a:t>String</a:t>
            </a:r>
            <a:r>
              <a:rPr lang="en-AU" sz="1200" dirty="0" smtClean="0">
                <a:latin typeface="Century Gothic" panose="020B0502020202020204" pitchFamily="34" charset="0"/>
              </a:rPr>
              <a:t> – Text data (</a:t>
            </a:r>
            <a:r>
              <a:rPr lang="en-AU" sz="1200" dirty="0" err="1" smtClean="0">
                <a:latin typeface="Century Gothic" panose="020B0502020202020204" pitchFamily="34" charset="0"/>
              </a:rPr>
              <a:t>str</a:t>
            </a:r>
            <a:r>
              <a:rPr lang="en-AU" sz="1200" dirty="0" smtClean="0">
                <a:latin typeface="Century Gothic" panose="020B0502020202020204" pitchFamily="34" charset="0"/>
              </a:rPr>
              <a:t>)</a:t>
            </a:r>
          </a:p>
          <a:p>
            <a:endParaRPr lang="en-AU" sz="1200" dirty="0">
              <a:latin typeface="Century Gothic" panose="020B0502020202020204" pitchFamily="34" charset="0"/>
            </a:endParaRPr>
          </a:p>
          <a:p>
            <a:r>
              <a:rPr lang="en-AU" sz="1200" b="1" dirty="0" smtClean="0">
                <a:latin typeface="Century Gothic" panose="020B0502020202020204" pitchFamily="34" charset="0"/>
              </a:rPr>
              <a:t>Tuple </a:t>
            </a:r>
            <a:r>
              <a:rPr lang="en-AU" sz="1200" dirty="0" smtClean="0">
                <a:latin typeface="Century Gothic" panose="020B0502020202020204" pitchFamily="34" charset="0"/>
              </a:rPr>
              <a:t>- A sequence of values (can be saved in a variable) </a:t>
            </a:r>
          </a:p>
          <a:p>
            <a:endParaRPr lang="en-AU" sz="1200" dirty="0">
              <a:latin typeface="Century Gothic" panose="020B0502020202020204" pitchFamily="34" charset="0"/>
            </a:endParaRPr>
          </a:p>
          <a:p>
            <a:r>
              <a:rPr lang="en-AU" sz="1200" b="1" dirty="0" smtClean="0">
                <a:latin typeface="Century Gothic" panose="020B0502020202020204" pitchFamily="34" charset="0"/>
              </a:rPr>
              <a:t>Variable</a:t>
            </a:r>
            <a:r>
              <a:rPr lang="en-AU" sz="1200" dirty="0" smtClean="0">
                <a:latin typeface="Century Gothic" panose="020B0502020202020204" pitchFamily="34" charset="0"/>
              </a:rPr>
              <a:t> – a place holder in short term memory(RAM) we can use to store a data value or indeed some code</a:t>
            </a:r>
            <a:endParaRPr lang="en-AU" sz="1200" dirty="0">
              <a:latin typeface="Century Gothic" panose="020B0502020202020204" pitchFamily="34" charset="0"/>
            </a:endParaRPr>
          </a:p>
        </p:txBody>
      </p:sp>
    </p:spTree>
    <p:extLst>
      <p:ext uri="{BB962C8B-B14F-4D97-AF65-F5344CB8AC3E}">
        <p14:creationId xmlns:p14="http://schemas.microsoft.com/office/powerpoint/2010/main" val="1800664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16894"/>
            <a:ext cx="7886700" cy="1325563"/>
          </a:xfrm>
        </p:spPr>
        <p:txBody>
          <a:bodyPr/>
          <a:lstStyle/>
          <a:p>
            <a:pPr algn="ctr"/>
            <a:r>
              <a:rPr lang="en-AU" dirty="0">
                <a:latin typeface="Century Gothic" panose="020B0502020202020204" pitchFamily="34" charset="0"/>
              </a:rPr>
              <a:t>Thank you for coming to </a:t>
            </a:r>
            <a:br>
              <a:rPr lang="en-AU" dirty="0">
                <a:latin typeface="Century Gothic" panose="020B0502020202020204" pitchFamily="34" charset="0"/>
              </a:rPr>
            </a:br>
            <a:r>
              <a:rPr lang="en-AU" dirty="0">
                <a:latin typeface="Century Gothic" panose="020B0502020202020204" pitchFamily="34" charset="0"/>
              </a:rPr>
              <a:t>Casey Tech School</a:t>
            </a:r>
          </a:p>
        </p:txBody>
      </p:sp>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233" y="6192753"/>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711189" y="5334262"/>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3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Download Python 3</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480289" y="624258"/>
            <a:ext cx="11604874" cy="923330"/>
          </a:xfrm>
          <a:prstGeom prst="rect">
            <a:avLst/>
          </a:prstGeom>
          <a:noFill/>
        </p:spPr>
        <p:txBody>
          <a:bodyPr wrap="square" rtlCol="0">
            <a:spAutoFit/>
          </a:bodyPr>
          <a:lstStyle/>
          <a:p>
            <a:r>
              <a:rPr lang="en-AU" dirty="0" smtClean="0">
                <a:latin typeface="Century Gothic" panose="020B0502020202020204" pitchFamily="34" charset="0"/>
              </a:rPr>
              <a:t>If you haven’t got Python please try to </a:t>
            </a:r>
            <a:r>
              <a:rPr lang="en-AU" sz="1600" dirty="0" smtClean="0">
                <a:latin typeface="Century Gothic" panose="020B0502020202020204" pitchFamily="34" charset="0"/>
              </a:rPr>
              <a:t>download</a:t>
            </a:r>
            <a:r>
              <a:rPr lang="en-AU" dirty="0" smtClean="0">
                <a:latin typeface="Century Gothic" panose="020B0502020202020204" pitchFamily="34" charset="0"/>
              </a:rPr>
              <a:t> the latest version from the web page shown </a:t>
            </a:r>
            <a:r>
              <a:rPr lang="en-AU" dirty="0">
                <a:latin typeface="Century Gothic" panose="020B0502020202020204" pitchFamily="34" charset="0"/>
                <a:hlinkClick r:id="rId5"/>
              </a:rPr>
              <a:t>https://www.python.org/downloads/</a:t>
            </a:r>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3" name="Picture 2"/>
          <p:cNvPicPr>
            <a:picLocks noChangeAspect="1"/>
          </p:cNvPicPr>
          <p:nvPr/>
        </p:nvPicPr>
        <p:blipFill>
          <a:blip r:embed="rId6"/>
          <a:stretch>
            <a:fillRect/>
          </a:stretch>
        </p:blipFill>
        <p:spPr>
          <a:xfrm>
            <a:off x="4601806" y="1367140"/>
            <a:ext cx="7177967" cy="4644000"/>
          </a:xfrm>
          <a:prstGeom prst="rect">
            <a:avLst/>
          </a:prstGeom>
        </p:spPr>
      </p:pic>
      <p:cxnSp>
        <p:nvCxnSpPr>
          <p:cNvPr id="5" name="Straight Arrow Connector 4"/>
          <p:cNvCxnSpPr/>
          <p:nvPr/>
        </p:nvCxnSpPr>
        <p:spPr>
          <a:xfrm>
            <a:off x="2349394" y="2290470"/>
            <a:ext cx="3072351" cy="10964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289" y="1924975"/>
            <a:ext cx="2470729" cy="369332"/>
          </a:xfrm>
          <a:prstGeom prst="rect">
            <a:avLst/>
          </a:prstGeom>
          <a:noFill/>
        </p:spPr>
        <p:txBody>
          <a:bodyPr wrap="square" rtlCol="0">
            <a:spAutoFit/>
          </a:bodyPr>
          <a:lstStyle/>
          <a:p>
            <a:r>
              <a:rPr lang="en-AU" dirty="0" smtClean="0">
                <a:latin typeface="Century Gothic" panose="020B0502020202020204" pitchFamily="34" charset="0"/>
              </a:rPr>
              <a:t>Windows download</a:t>
            </a:r>
            <a:endParaRPr lang="en-AU" dirty="0">
              <a:latin typeface="Century Gothic" panose="020B0502020202020204" pitchFamily="34" charset="0"/>
            </a:endParaRPr>
          </a:p>
        </p:txBody>
      </p:sp>
      <p:cxnSp>
        <p:nvCxnSpPr>
          <p:cNvPr id="14" name="Straight Arrow Connector 13"/>
          <p:cNvCxnSpPr/>
          <p:nvPr/>
        </p:nvCxnSpPr>
        <p:spPr>
          <a:xfrm flipV="1">
            <a:off x="3288145" y="3906982"/>
            <a:ext cx="2770910" cy="6053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7416" y="4025005"/>
            <a:ext cx="2470729" cy="646331"/>
          </a:xfrm>
          <a:prstGeom prst="rect">
            <a:avLst/>
          </a:prstGeom>
          <a:noFill/>
        </p:spPr>
        <p:txBody>
          <a:bodyPr wrap="square" rtlCol="0">
            <a:spAutoFit/>
          </a:bodyPr>
          <a:lstStyle/>
          <a:p>
            <a:r>
              <a:rPr lang="en-AU" dirty="0" smtClean="0">
                <a:latin typeface="Century Gothic" panose="020B0502020202020204" pitchFamily="34" charset="0"/>
              </a:rPr>
              <a:t>Mac OS X download</a:t>
            </a:r>
            <a:endParaRPr lang="en-AU" dirty="0">
              <a:latin typeface="Century Gothic" panose="020B0502020202020204" pitchFamily="34" charset="0"/>
            </a:endParaRPr>
          </a:p>
        </p:txBody>
      </p:sp>
    </p:spTree>
    <p:extLst>
      <p:ext uri="{BB962C8B-B14F-4D97-AF65-F5344CB8AC3E}">
        <p14:creationId xmlns:p14="http://schemas.microsoft.com/office/powerpoint/2010/main" val="2757949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9490142" cy="1261197"/>
          </a:xfrm>
        </p:spPr>
        <p:txBody>
          <a:bodyPr anchor="t" anchorCtr="0">
            <a:normAutofit/>
          </a:bodyPr>
          <a:lstStyle/>
          <a:p>
            <a:r>
              <a:rPr lang="en-AU" sz="2400" dirty="0" smtClean="0">
                <a:solidFill>
                  <a:srgbClr val="BA0620"/>
                </a:solidFill>
                <a:latin typeface="Century Gothic" panose="020B0502020202020204" pitchFamily="34" charset="0"/>
              </a:rPr>
              <a:t>Use Trinket an online editor (if you don’t have a PC or MAC)</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480290" y="624258"/>
            <a:ext cx="9794925" cy="830997"/>
          </a:xfrm>
          <a:prstGeom prst="rect">
            <a:avLst/>
          </a:prstGeom>
          <a:noFill/>
        </p:spPr>
        <p:txBody>
          <a:bodyPr wrap="square" rtlCol="0">
            <a:spAutoFit/>
          </a:bodyPr>
          <a:lstStyle/>
          <a:p>
            <a:r>
              <a:rPr lang="en-AU" sz="1600" dirty="0" smtClean="0">
                <a:latin typeface="Century Gothic" panose="020B0502020202020204" pitchFamily="34" charset="0"/>
              </a:rPr>
              <a:t>If you don’t have a PC or MAC and are using an iPad or Android tablet you will need an online Python editor such as Trinket, which is at the following website </a:t>
            </a:r>
            <a:r>
              <a:rPr lang="en-AU" sz="1600" dirty="0">
                <a:latin typeface="Century Gothic" panose="020B0502020202020204" pitchFamily="34" charset="0"/>
                <a:hlinkClick r:id="rId5"/>
              </a:rPr>
              <a:t>https://trinket.io/</a:t>
            </a:r>
            <a:endParaRPr lang="en-AU" sz="1600" dirty="0">
              <a:latin typeface="Century Gothic" panose="020B0502020202020204" pitchFamily="34" charset="0"/>
            </a:endParaRPr>
          </a:p>
          <a:p>
            <a:endParaRPr lang="en-AU" sz="1600" dirty="0">
              <a:latin typeface="Century Gothic" panose="020B0502020202020204" pitchFamily="34" charset="0"/>
            </a:endParaRPr>
          </a:p>
        </p:txBody>
      </p:sp>
      <p:pic>
        <p:nvPicPr>
          <p:cNvPr id="2" name="Picture 1"/>
          <p:cNvPicPr>
            <a:picLocks noChangeAspect="1"/>
          </p:cNvPicPr>
          <p:nvPr/>
        </p:nvPicPr>
        <p:blipFill>
          <a:blip r:embed="rId6"/>
          <a:stretch>
            <a:fillRect/>
          </a:stretch>
        </p:blipFill>
        <p:spPr>
          <a:xfrm>
            <a:off x="307799" y="1303308"/>
            <a:ext cx="6102964" cy="3780000"/>
          </a:xfrm>
          <a:prstGeom prst="rect">
            <a:avLst/>
          </a:prstGeom>
        </p:spPr>
      </p:pic>
      <p:pic>
        <p:nvPicPr>
          <p:cNvPr id="4" name="Picture 3"/>
          <p:cNvPicPr>
            <a:picLocks noChangeAspect="1"/>
          </p:cNvPicPr>
          <p:nvPr/>
        </p:nvPicPr>
        <p:blipFill>
          <a:blip r:embed="rId7"/>
          <a:stretch>
            <a:fillRect/>
          </a:stretch>
        </p:blipFill>
        <p:spPr>
          <a:xfrm>
            <a:off x="6410763" y="1726768"/>
            <a:ext cx="5564900" cy="2628000"/>
          </a:xfrm>
          <a:prstGeom prst="rect">
            <a:avLst/>
          </a:prstGeom>
        </p:spPr>
      </p:pic>
      <p:sp>
        <p:nvSpPr>
          <p:cNvPr id="11" name="TextBox 10"/>
          <p:cNvSpPr txBox="1"/>
          <p:nvPr/>
        </p:nvSpPr>
        <p:spPr>
          <a:xfrm>
            <a:off x="7140593" y="4508000"/>
            <a:ext cx="3453813" cy="1569660"/>
          </a:xfrm>
          <a:prstGeom prst="rect">
            <a:avLst/>
          </a:prstGeom>
          <a:noFill/>
        </p:spPr>
        <p:txBody>
          <a:bodyPr wrap="square" rtlCol="0">
            <a:spAutoFit/>
          </a:bodyPr>
          <a:lstStyle/>
          <a:p>
            <a:r>
              <a:rPr lang="en-AU" sz="1600" dirty="0" smtClean="0">
                <a:latin typeface="Century Gothic" panose="020B0502020202020204" pitchFamily="34" charset="0"/>
              </a:rPr>
              <a:t>You can create your own account or even just delete existing code in the editor and then type your own code and run it. More on this later…</a:t>
            </a:r>
            <a:endParaRPr lang="en-AU" sz="1600" dirty="0">
              <a:latin typeface="Century Gothic" panose="020B0502020202020204" pitchFamily="34" charset="0"/>
            </a:endParaRPr>
          </a:p>
          <a:p>
            <a:endParaRPr lang="en-AU" sz="1600" dirty="0">
              <a:latin typeface="Century Gothic" panose="020B0502020202020204" pitchFamily="34" charset="0"/>
            </a:endParaRPr>
          </a:p>
        </p:txBody>
      </p:sp>
    </p:spTree>
    <p:extLst>
      <p:ext uri="{BB962C8B-B14F-4D97-AF65-F5344CB8AC3E}">
        <p14:creationId xmlns:p14="http://schemas.microsoft.com/office/powerpoint/2010/main" val="3048378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Opening </a:t>
            </a:r>
            <a:r>
              <a:rPr lang="en-AU" sz="2400" dirty="0" smtClean="0">
                <a:solidFill>
                  <a:srgbClr val="BA0620"/>
                </a:solidFill>
                <a:latin typeface="Century Gothic" panose="020B0502020202020204" pitchFamily="34" charset="0"/>
              </a:rPr>
              <a:t>IDLE</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6911848" y="2432668"/>
            <a:ext cx="3912733" cy="1754326"/>
          </a:xfrm>
          <a:prstGeom prst="rect">
            <a:avLst/>
          </a:prstGeom>
          <a:noFill/>
        </p:spPr>
        <p:txBody>
          <a:bodyPr wrap="square" rtlCol="0">
            <a:spAutoFit/>
          </a:bodyPr>
          <a:lstStyle/>
          <a:p>
            <a:r>
              <a:rPr lang="en-AU" dirty="0" smtClean="0">
                <a:latin typeface="Century Gothic" panose="020B0502020202020204" pitchFamily="34" charset="0"/>
                <a:sym typeface="Wingdings" panose="05000000000000000000" pitchFamily="2" charset="2"/>
              </a:rPr>
              <a:t>To open IDLE type it into your START (Search menu) and if it is installed you will see it. Click it and IDLE will open</a:t>
            </a:r>
            <a:endParaRPr lang="en-AU" dirty="0">
              <a:latin typeface="Century Gothic" panose="020B0502020202020204" pitchFamily="34" charset="0"/>
              <a:sym typeface="Wingdings" panose="05000000000000000000" pitchFamily="2" charset="2"/>
            </a:endParaRPr>
          </a:p>
          <a:p>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2" name="Picture 1"/>
          <p:cNvPicPr>
            <a:picLocks noChangeAspect="1"/>
          </p:cNvPicPr>
          <p:nvPr/>
        </p:nvPicPr>
        <p:blipFill>
          <a:blip r:embed="rId5"/>
          <a:stretch>
            <a:fillRect/>
          </a:stretch>
        </p:blipFill>
        <p:spPr>
          <a:xfrm>
            <a:off x="634926" y="640051"/>
            <a:ext cx="5775912" cy="5184000"/>
          </a:xfrm>
          <a:prstGeom prst="rect">
            <a:avLst/>
          </a:prstGeom>
        </p:spPr>
      </p:pic>
      <p:cxnSp>
        <p:nvCxnSpPr>
          <p:cNvPr id="11" name="Straight Arrow Connector 10"/>
          <p:cNvCxnSpPr/>
          <p:nvPr/>
        </p:nvCxnSpPr>
        <p:spPr>
          <a:xfrm flipH="1" flipV="1">
            <a:off x="2761673" y="1228437"/>
            <a:ext cx="5301672" cy="12042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82982" y="3021054"/>
            <a:ext cx="4528867" cy="23268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578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10300930" cy="1261197"/>
          </a:xfrm>
        </p:spPr>
        <p:txBody>
          <a:bodyPr anchor="t" anchorCtr="0">
            <a:normAutofit/>
          </a:bodyPr>
          <a:lstStyle/>
          <a:p>
            <a:r>
              <a:rPr lang="en-AU" sz="2400" dirty="0" smtClean="0">
                <a:solidFill>
                  <a:srgbClr val="BA0620"/>
                </a:solidFill>
                <a:latin typeface="Century Gothic" panose="020B0502020202020204" pitchFamily="34" charset="0"/>
              </a:rPr>
              <a:t>Opening a python script from interactive (shell) </a:t>
            </a:r>
            <a:r>
              <a:rPr lang="en-AU" sz="2400" dirty="0" smtClean="0">
                <a:solidFill>
                  <a:srgbClr val="BA0620"/>
                </a:solidFill>
                <a:latin typeface="Century Gothic" panose="020B0502020202020204" pitchFamily="34" charset="0"/>
              </a:rPr>
              <a:t>mode of IDLE</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5944479" y="1225477"/>
            <a:ext cx="5784125" cy="923330"/>
          </a:xfrm>
          <a:prstGeom prst="rect">
            <a:avLst/>
          </a:prstGeom>
          <a:noFill/>
        </p:spPr>
        <p:txBody>
          <a:bodyPr wrap="square" rtlCol="0">
            <a:spAutoFit/>
          </a:bodyPr>
          <a:lstStyle/>
          <a:p>
            <a:r>
              <a:rPr lang="en-AU" dirty="0" smtClean="0">
                <a:latin typeface="Century Gothic" panose="020B0502020202020204" pitchFamily="34" charset="0"/>
                <a:sym typeface="Wingdings" panose="05000000000000000000" pitchFamily="2" charset="2"/>
              </a:rPr>
              <a:t>From the file menu choose ‘New File’</a:t>
            </a:r>
            <a:endParaRPr lang="en-AU" dirty="0">
              <a:latin typeface="Century Gothic" panose="020B0502020202020204" pitchFamily="34" charset="0"/>
              <a:sym typeface="Wingdings" panose="05000000000000000000" pitchFamily="2" charset="2"/>
            </a:endParaRPr>
          </a:p>
          <a:p>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4" name="Picture 3"/>
          <p:cNvPicPr>
            <a:picLocks noChangeAspect="1"/>
          </p:cNvPicPr>
          <p:nvPr/>
        </p:nvPicPr>
        <p:blipFill>
          <a:blip r:embed="rId5"/>
          <a:stretch>
            <a:fillRect/>
          </a:stretch>
        </p:blipFill>
        <p:spPr>
          <a:xfrm>
            <a:off x="1261484" y="1007629"/>
            <a:ext cx="4219575" cy="3752850"/>
          </a:xfrm>
          <a:prstGeom prst="rect">
            <a:avLst/>
          </a:prstGeom>
        </p:spPr>
      </p:pic>
      <p:pic>
        <p:nvPicPr>
          <p:cNvPr id="5" name="Picture 4"/>
          <p:cNvPicPr>
            <a:picLocks noChangeAspect="1"/>
          </p:cNvPicPr>
          <p:nvPr/>
        </p:nvPicPr>
        <p:blipFill>
          <a:blip r:embed="rId6"/>
          <a:stretch>
            <a:fillRect/>
          </a:stretch>
        </p:blipFill>
        <p:spPr>
          <a:xfrm>
            <a:off x="6237712" y="2325969"/>
            <a:ext cx="3619500" cy="2305050"/>
          </a:xfrm>
          <a:prstGeom prst="rect">
            <a:avLst/>
          </a:prstGeom>
        </p:spPr>
      </p:pic>
    </p:spTree>
    <p:extLst>
      <p:ext uri="{BB962C8B-B14F-4D97-AF65-F5344CB8AC3E}">
        <p14:creationId xmlns:p14="http://schemas.microsoft.com/office/powerpoint/2010/main" val="2725221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Writing our first script, saving and running</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pic>
        <p:nvPicPr>
          <p:cNvPr id="4" name="Picture 3"/>
          <p:cNvPicPr>
            <a:picLocks noChangeAspect="1"/>
          </p:cNvPicPr>
          <p:nvPr/>
        </p:nvPicPr>
        <p:blipFill>
          <a:blip r:embed="rId5"/>
          <a:stretch>
            <a:fillRect/>
          </a:stretch>
        </p:blipFill>
        <p:spPr>
          <a:xfrm>
            <a:off x="7914112" y="726714"/>
            <a:ext cx="3886200" cy="1828800"/>
          </a:xfrm>
          <a:prstGeom prst="rect">
            <a:avLst/>
          </a:prstGeom>
        </p:spPr>
      </p:pic>
      <p:pic>
        <p:nvPicPr>
          <p:cNvPr id="5" name="Picture 4"/>
          <p:cNvPicPr>
            <a:picLocks noChangeAspect="1"/>
          </p:cNvPicPr>
          <p:nvPr/>
        </p:nvPicPr>
        <p:blipFill>
          <a:blip r:embed="rId6"/>
          <a:stretch>
            <a:fillRect/>
          </a:stretch>
        </p:blipFill>
        <p:spPr>
          <a:xfrm>
            <a:off x="761497" y="636647"/>
            <a:ext cx="3619500" cy="1638300"/>
          </a:xfrm>
          <a:prstGeom prst="rect">
            <a:avLst/>
          </a:prstGeom>
        </p:spPr>
      </p:pic>
      <p:pic>
        <p:nvPicPr>
          <p:cNvPr id="11" name="Picture 10"/>
          <p:cNvPicPr>
            <a:picLocks noChangeAspect="1"/>
          </p:cNvPicPr>
          <p:nvPr/>
        </p:nvPicPr>
        <p:blipFill>
          <a:blip r:embed="rId7"/>
          <a:stretch>
            <a:fillRect/>
          </a:stretch>
        </p:blipFill>
        <p:spPr>
          <a:xfrm>
            <a:off x="863102" y="2857721"/>
            <a:ext cx="3867073" cy="3348000"/>
          </a:xfrm>
          <a:prstGeom prst="rect">
            <a:avLst/>
          </a:prstGeom>
        </p:spPr>
      </p:pic>
      <p:sp>
        <p:nvSpPr>
          <p:cNvPr id="10" name="TextBox 9"/>
          <p:cNvSpPr txBox="1"/>
          <p:nvPr/>
        </p:nvSpPr>
        <p:spPr>
          <a:xfrm>
            <a:off x="3231275" y="1897844"/>
            <a:ext cx="4682837" cy="923330"/>
          </a:xfrm>
          <a:prstGeom prst="rect">
            <a:avLst/>
          </a:prstGeom>
          <a:noFill/>
        </p:spPr>
        <p:txBody>
          <a:bodyPr wrap="square" rtlCol="0">
            <a:spAutoFit/>
          </a:bodyPr>
          <a:lstStyle/>
          <a:p>
            <a:r>
              <a:rPr lang="en-AU" dirty="0" smtClean="0">
                <a:latin typeface="Century Gothic" panose="020B0502020202020204" pitchFamily="34" charset="0"/>
              </a:rPr>
              <a:t>Write the code above and then save it and run it from the Run menu as shown</a:t>
            </a:r>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12" name="Picture 11"/>
          <p:cNvPicPr>
            <a:picLocks noChangeAspect="1"/>
          </p:cNvPicPr>
          <p:nvPr/>
        </p:nvPicPr>
        <p:blipFill>
          <a:blip r:embed="rId8"/>
          <a:stretch>
            <a:fillRect/>
          </a:stretch>
        </p:blipFill>
        <p:spPr>
          <a:xfrm>
            <a:off x="7294273" y="3061232"/>
            <a:ext cx="4897727" cy="3088937"/>
          </a:xfrm>
          <a:prstGeom prst="rect">
            <a:avLst/>
          </a:prstGeom>
        </p:spPr>
      </p:pic>
      <p:sp>
        <p:nvSpPr>
          <p:cNvPr id="13" name="TextBox 12"/>
          <p:cNvSpPr txBox="1"/>
          <p:nvPr/>
        </p:nvSpPr>
        <p:spPr>
          <a:xfrm>
            <a:off x="4881818" y="3405371"/>
            <a:ext cx="2260812" cy="1200329"/>
          </a:xfrm>
          <a:prstGeom prst="rect">
            <a:avLst/>
          </a:prstGeom>
          <a:noFill/>
        </p:spPr>
        <p:txBody>
          <a:bodyPr wrap="square" rtlCol="0">
            <a:spAutoFit/>
          </a:bodyPr>
          <a:lstStyle/>
          <a:p>
            <a:r>
              <a:rPr lang="en-AU" dirty="0" smtClean="0">
                <a:latin typeface="Century Gothic" panose="020B0502020202020204" pitchFamily="34" charset="0"/>
              </a:rPr>
              <a:t>When prompted to save, save in folder location of your choice</a:t>
            </a:r>
            <a:endParaRPr lang="en-AU" dirty="0">
              <a:latin typeface="Century Gothic" panose="020B0502020202020204" pitchFamily="34" charset="0"/>
            </a:endParaRPr>
          </a:p>
        </p:txBody>
      </p:sp>
    </p:spTree>
    <p:extLst>
      <p:ext uri="{BB962C8B-B14F-4D97-AF65-F5344CB8AC3E}">
        <p14:creationId xmlns:p14="http://schemas.microsoft.com/office/powerpoint/2010/main" val="233328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australiasoutheast1-mediap.svc.ms/transform/thumbnail?provider=spo&amp;inputFormat=jpg&amp;cs=fFNQTw&amp;docid=https%3A%2F%2Fmychisholmedu.sharepoint.com%3A443%2F_api%2Fv2.0%2Fdrives%2Fb!Pz-yO6tS9kmjgAWb8PHj0G0WjMI9GuBLnVWP0vyA74J56pITkDQnS4S-YM_HcKkr%2Fitems%2F01DU2CT6IGVW27KSXDBFGJCVRV3WYTAKKO%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U0MzM3MjA3IiwiZXhwIjoiMTU1NDM1ODgwNyIsImVuZHBvaW50dXJsIjoibXZYV25SUzQybzlpNlhWbnp1VzFwSlNFZTRKMWRaZENVL2JTaFlSQTZQZz0iLCJlbmRwb2ludHVybExlbmd0aCI6IjEyMCIsImlzbG9vcGJhY2siOiJUcnVlIiwiY2lkIjoiTkRZM1pXTm1PV1V0TXpCa01pMDRNREF3TFRVMk16Z3RNV1ptTnpGa05tTTFaV1l4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MW5vdllVOVpvNDdSLzVGUkRYNnBGeDJVeEdOblRXelRyR2lDMnlPRzEzaz0&amp;encodeFailures=1&amp;width=1443&amp;height=272&amp;srcWidth=1443&amp;srcHeight=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593" y="6298019"/>
            <a:ext cx="2716619" cy="512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3916" y="5449355"/>
            <a:ext cx="1716982" cy="1716982"/>
          </a:xfrm>
          <a:prstGeom prst="rect">
            <a:avLst/>
          </a:prstGeom>
        </p:spPr>
      </p:pic>
      <p:pic>
        <p:nvPicPr>
          <p:cNvPr id="8" name="Picture 2" descr="https://australiasoutheast1-mediap.svc.ms/transform/thumbnail?provider=spo&amp;inputFormat=png&amp;cs=fFNQTw&amp;docid=https%3A%2F%2Fmychisholmedu.sharepoint.com%3A443%2F_api%2Fv2.0%2Fdrives%2Fb!Pz-yO6tS9kmjgAWb8PHj0G0WjMI9GuBLnVWP0vyA74J56pITkDQnS4S-YM_HcKkr%2Fitems%2F01DU2CT6KINSPVB44NFRGJBRIJXQJYBQXN%3Fversion%3DPublished&amp;access_token=eyJ0eXAiOiJKV1QiLCJhbGciOiJub25lIn0.eyJhdWQiOiIwMDAwMDAwMy0wMDAwLTBmZjEtY2UwMC0wMDAwMDAwMDAwMDAvbXljaGlzaG9sbWVkdS5zaGFyZXBvaW50LmNvbUA5YTkwYmYzZS1hMzRhLTQxYzktYWEwOC1hMGNjMzk2NDM0MzEiLCJpc3MiOiIwMDAwMDAwMy0wMDAwLTBmZjEtY2UwMC0wMDAwMDAwMDAwMDAiLCJuYmYiOiIxNTg0OTE3NzQwIiwiZXhwIjoiMTU4NDkzOTM0MCIsImVuZHBvaW50dXJsIjoibXZYV25SUzQybzlpNlhWbnp1VzFwSlNFZTRKMWRaZENVL2JTaFlSQTZQZz0iLCJlbmRwb2ludHVybExlbmd0aCI6IjEyMCIsImlzbG9vcGJhY2siOiJUcnVlIiwiY2lkIjoiTWpVMllUUXhPV1l0WVRBellTMWlNREF3TFRBM1pqRXRPR0kxTjJGak4yWmxNMk01IiwidmVyIjoiaGFzaGVkcHJvb2Z0b2tlbiIsInNpdGVpZCI6Ik0ySmlNak5tTTJZdE5USmhZaTAwT1dZMkxXRXpPREF0TURVNVltWXdaakZsTTJRdyIsInNpZ25pbl9zdGF0ZSI6IltcImttc2lcIl0iLCJuYW1laWQiOiIwIy5mfG1lbWJlcnNoaXB8aGVsZW4uc2lsdmVzdGVyQGNoaXNob2xtLmVkdS5hdSIsIm5paSI6Im1pY3Jvc29mdC5zaGFyZXBvaW50IiwiaXN1c2VyIjoidHJ1ZSIsImNhY2hla2V5IjoiMGguZnxtZW1iZXJzaGlwfDEwMDNiZmZkYTkwZWUzOWZAbGl2ZS5jb20iLCJ0dCI6IjAiLCJ1c2VQZXJzaXN0ZW50Q29va2llIjoiMyJ9.U0NCRUU4N041dElJWVpDU1pwcHhDSnB4eUNxT1FqVHRWdVFIZ0hXb1NvYz0&amp;encodeFailures=1&amp;srcWidth=&amp;srcHeight=&amp;width=1918&amp;height=277&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866" y="6307846"/>
            <a:ext cx="1945727" cy="2818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67070" y="96116"/>
            <a:ext cx="8469472" cy="1261197"/>
          </a:xfrm>
        </p:spPr>
        <p:txBody>
          <a:bodyPr anchor="t" anchorCtr="0">
            <a:normAutofit/>
          </a:bodyPr>
          <a:lstStyle/>
          <a:p>
            <a:r>
              <a:rPr lang="en-AU" sz="2400" dirty="0" smtClean="0">
                <a:solidFill>
                  <a:srgbClr val="BA0620"/>
                </a:solidFill>
                <a:latin typeface="Century Gothic" panose="020B0502020202020204" pitchFamily="34" charset="0"/>
              </a:rPr>
              <a:t>The result from running our first script</a:t>
            </a:r>
            <a:r>
              <a:rPr lang="en-AU" sz="2400" b="1" dirty="0">
                <a:solidFill>
                  <a:srgbClr val="BA0620"/>
                </a:solidFill>
                <a:latin typeface="Century Gothic" panose="020B0502020202020204" pitchFamily="34" charset="0"/>
              </a:rPr>
              <a:t/>
            </a:r>
            <a:br>
              <a:rPr lang="en-AU" sz="2400" b="1" dirty="0">
                <a:solidFill>
                  <a:srgbClr val="BA0620"/>
                </a:solidFill>
                <a:latin typeface="Century Gothic" panose="020B0502020202020204" pitchFamily="34" charset="0"/>
              </a:rPr>
            </a:br>
            <a:endParaRPr lang="en-AU" sz="2400" dirty="0">
              <a:solidFill>
                <a:srgbClr val="BA0620"/>
              </a:solidFill>
              <a:latin typeface="Century Gothic" panose="020B0502020202020204" pitchFamily="34" charset="0"/>
            </a:endParaRPr>
          </a:p>
        </p:txBody>
      </p:sp>
      <p:sp>
        <p:nvSpPr>
          <p:cNvPr id="10" name="TextBox 9"/>
          <p:cNvSpPr txBox="1"/>
          <p:nvPr/>
        </p:nvSpPr>
        <p:spPr>
          <a:xfrm>
            <a:off x="367070" y="732223"/>
            <a:ext cx="4682837" cy="923330"/>
          </a:xfrm>
          <a:prstGeom prst="rect">
            <a:avLst/>
          </a:prstGeom>
          <a:noFill/>
        </p:spPr>
        <p:txBody>
          <a:bodyPr wrap="square" rtlCol="0">
            <a:spAutoFit/>
          </a:bodyPr>
          <a:lstStyle/>
          <a:p>
            <a:r>
              <a:rPr lang="en-AU" dirty="0" smtClean="0">
                <a:latin typeface="Century Gothic" panose="020B0502020202020204" pitchFamily="34" charset="0"/>
              </a:rPr>
              <a:t>It will open up the interactive mode (shell) and output the result</a:t>
            </a:r>
            <a:endParaRPr lang="en-AU" dirty="0">
              <a:latin typeface="Century Gothic" panose="020B0502020202020204" pitchFamily="34" charset="0"/>
            </a:endParaRPr>
          </a:p>
          <a:p>
            <a:endParaRPr lang="en-AU" dirty="0">
              <a:latin typeface="Century Gothic" panose="020B0502020202020204" pitchFamily="34" charset="0"/>
            </a:endParaRPr>
          </a:p>
        </p:txBody>
      </p:sp>
      <p:pic>
        <p:nvPicPr>
          <p:cNvPr id="2" name="Picture 1"/>
          <p:cNvPicPr>
            <a:picLocks noChangeAspect="1"/>
          </p:cNvPicPr>
          <p:nvPr/>
        </p:nvPicPr>
        <p:blipFill>
          <a:blip r:embed="rId5"/>
          <a:stretch>
            <a:fillRect/>
          </a:stretch>
        </p:blipFill>
        <p:spPr>
          <a:xfrm>
            <a:off x="1850898" y="1433106"/>
            <a:ext cx="7452779" cy="3240000"/>
          </a:xfrm>
          <a:prstGeom prst="rect">
            <a:avLst/>
          </a:prstGeom>
        </p:spPr>
      </p:pic>
      <p:sp>
        <p:nvSpPr>
          <p:cNvPr id="14" name="TextBox 13"/>
          <p:cNvSpPr txBox="1"/>
          <p:nvPr/>
        </p:nvSpPr>
        <p:spPr>
          <a:xfrm>
            <a:off x="5909783" y="4748899"/>
            <a:ext cx="3147366" cy="1477328"/>
          </a:xfrm>
          <a:prstGeom prst="rect">
            <a:avLst/>
          </a:prstGeom>
          <a:noFill/>
        </p:spPr>
        <p:txBody>
          <a:bodyPr wrap="square" rtlCol="0">
            <a:spAutoFit/>
          </a:bodyPr>
          <a:lstStyle/>
          <a:p>
            <a:r>
              <a:rPr lang="en-AU" dirty="0" smtClean="0">
                <a:latin typeface="Century Gothic" panose="020B0502020202020204" pitchFamily="34" charset="0"/>
              </a:rPr>
              <a:t>In this case it has randomly generated a number between 1 and 6 which is 3</a:t>
            </a:r>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5" name="TextBox 14"/>
          <p:cNvSpPr txBox="1"/>
          <p:nvPr/>
        </p:nvSpPr>
        <p:spPr>
          <a:xfrm>
            <a:off x="1594870" y="4814262"/>
            <a:ext cx="3147366" cy="1477328"/>
          </a:xfrm>
          <a:prstGeom prst="rect">
            <a:avLst/>
          </a:prstGeom>
          <a:noFill/>
        </p:spPr>
        <p:txBody>
          <a:bodyPr wrap="square" rtlCol="0">
            <a:spAutoFit/>
          </a:bodyPr>
          <a:lstStyle/>
          <a:p>
            <a:r>
              <a:rPr lang="en-AU" dirty="0" smtClean="0">
                <a:latin typeface="Century Gothic" panose="020B0502020202020204" pitchFamily="34" charset="0"/>
              </a:rPr>
              <a:t>Once the script has run and printed output it finishes which is shown in the shell as &gt;&gt;&gt;</a:t>
            </a:r>
            <a:endParaRPr lang="en-AU" dirty="0">
              <a:latin typeface="Century Gothic" panose="020B0502020202020204" pitchFamily="34" charset="0"/>
            </a:endParaRPr>
          </a:p>
          <a:p>
            <a:endParaRPr lang="en-AU" dirty="0">
              <a:latin typeface="Century Gothic" panose="020B0502020202020204" pitchFamily="34" charset="0"/>
            </a:endParaRPr>
          </a:p>
        </p:txBody>
      </p:sp>
      <p:sp>
        <p:nvSpPr>
          <p:cNvPr id="11" name="TextBox 10"/>
          <p:cNvSpPr txBox="1"/>
          <p:nvPr/>
        </p:nvSpPr>
        <p:spPr>
          <a:xfrm>
            <a:off x="6709846" y="306104"/>
            <a:ext cx="3147366" cy="1200329"/>
          </a:xfrm>
          <a:prstGeom prst="rect">
            <a:avLst/>
          </a:prstGeom>
          <a:noFill/>
        </p:spPr>
        <p:txBody>
          <a:bodyPr wrap="square" rtlCol="0">
            <a:spAutoFit/>
          </a:bodyPr>
          <a:lstStyle/>
          <a:p>
            <a:r>
              <a:rPr lang="en-AU" dirty="0" smtClean="0">
                <a:solidFill>
                  <a:srgbClr val="FF0000"/>
                </a:solidFill>
                <a:latin typeface="Century Gothic" panose="020B0502020202020204" pitchFamily="34" charset="0"/>
              </a:rPr>
              <a:t>Note to run again we must use the ‘Run’ menu from the editor (not shell)</a:t>
            </a:r>
            <a:endParaRPr lang="en-AU" dirty="0">
              <a:solidFill>
                <a:srgbClr val="FF0000"/>
              </a:solidFill>
              <a:latin typeface="Century Gothic" panose="020B0502020202020204" pitchFamily="34" charset="0"/>
            </a:endParaRPr>
          </a:p>
          <a:p>
            <a:endParaRPr lang="en-AU" dirty="0">
              <a:solidFill>
                <a:srgbClr val="FF0000"/>
              </a:solidFill>
              <a:latin typeface="Century Gothic" panose="020B0502020202020204" pitchFamily="34" charset="0"/>
            </a:endParaRPr>
          </a:p>
        </p:txBody>
      </p:sp>
      <p:cxnSp>
        <p:nvCxnSpPr>
          <p:cNvPr id="4" name="Straight Arrow Connector 3"/>
          <p:cNvCxnSpPr/>
          <p:nvPr/>
        </p:nvCxnSpPr>
        <p:spPr>
          <a:xfrm flipH="1">
            <a:off x="3251200" y="827727"/>
            <a:ext cx="3371273" cy="9456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879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8c166d-1a3d-4be0-9d55-8fd2fc80ef82">
      <UserInfo>
        <DisplayName>Andrew Campbell</DisplayName>
        <AccountId>54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3F29FEA7DE1246807D5A0CC486A30E" ma:contentTypeVersion="12" ma:contentTypeDescription="Create a new document." ma:contentTypeScope="" ma:versionID="62e90faabd4054118f053b1f13861e1a">
  <xsd:schema xmlns:xsd="http://www.w3.org/2001/XMLSchema" xmlns:xs="http://www.w3.org/2001/XMLSchema" xmlns:p="http://schemas.microsoft.com/office/2006/metadata/properties" xmlns:ns2="1392ea79-3490-4b27-84be-60cfc770a92b" xmlns:ns3="c28c166d-1a3d-4be0-9d55-8fd2fc80ef82" targetNamespace="http://schemas.microsoft.com/office/2006/metadata/properties" ma:root="true" ma:fieldsID="35615bd3481dab4e26ed3d3b79a18e0d" ns2:_="" ns3:_="">
    <xsd:import namespace="1392ea79-3490-4b27-84be-60cfc770a92b"/>
    <xsd:import namespace="c28c166d-1a3d-4be0-9d55-8fd2fc80ef82"/>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92ea79-3490-4b27-84be-60cfc770a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8c166d-1a3d-4be0-9d55-8fd2fc80ef8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D57F2-17F6-46F7-A3D8-A85269E439FB}">
  <ds:schemaRefs>
    <ds:schemaRef ds:uri="http://purl.org/dc/terms/"/>
    <ds:schemaRef ds:uri="http://schemas.microsoft.com/office/infopath/2007/PartnerControls"/>
    <ds:schemaRef ds:uri="c28c166d-1a3d-4be0-9d55-8fd2fc80ef82"/>
    <ds:schemaRef ds:uri="http://purl.org/dc/dcmitype/"/>
    <ds:schemaRef ds:uri="http://purl.org/dc/elements/1.1/"/>
    <ds:schemaRef ds:uri="http://schemas.openxmlformats.org/package/2006/metadata/core-properties"/>
    <ds:schemaRef ds:uri="http://schemas.microsoft.com/office/2006/documentManagement/types"/>
    <ds:schemaRef ds:uri="1392ea79-3490-4b27-84be-60cfc770a92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76BB939-6B3E-49EF-9EA0-9AED645E0E4D}">
  <ds:schemaRefs>
    <ds:schemaRef ds:uri="http://schemas.microsoft.com/sharepoint/v3/contenttype/forms"/>
  </ds:schemaRefs>
</ds:datastoreItem>
</file>

<file path=customXml/itemProps3.xml><?xml version="1.0" encoding="utf-8"?>
<ds:datastoreItem xmlns:ds="http://schemas.openxmlformats.org/officeDocument/2006/customXml" ds:itemID="{6D311D5E-DAB6-4FEF-A1D3-A8BF9E2C5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92ea79-3490-4b27-84be-60cfc770a92b"/>
    <ds:schemaRef ds:uri="c28c166d-1a3d-4be0-9d55-8fd2fc80ef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24067</TotalTime>
  <Words>2019</Words>
  <Application>Microsoft Office PowerPoint</Application>
  <PresentationFormat>Widescreen</PresentationFormat>
  <Paragraphs>168</Paragraphs>
  <Slides>31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Century Gothic</vt:lpstr>
      <vt:lpstr>Wingdings</vt:lpstr>
      <vt:lpstr>Office Theme</vt:lpstr>
      <vt:lpstr>PowerPoint Presentation</vt:lpstr>
      <vt:lpstr>Outline for the class:</vt:lpstr>
      <vt:lpstr>What will you need(Check if you have Python 3?) </vt:lpstr>
      <vt:lpstr>Download Python 3 </vt:lpstr>
      <vt:lpstr>Use Trinket an online editor (if you don’t have a PC or MAC) </vt:lpstr>
      <vt:lpstr>Opening IDLE </vt:lpstr>
      <vt:lpstr>Opening a python script from interactive (shell) mode of IDLE </vt:lpstr>
      <vt:lpstr>Writing our first script, saving and running </vt:lpstr>
      <vt:lpstr>The result from running our first script </vt:lpstr>
      <vt:lpstr>Examining the Python script </vt:lpstr>
      <vt:lpstr>Opening a script you have written in idle </vt:lpstr>
      <vt:lpstr>Adding some control (if/else conditionals) </vt:lpstr>
      <vt:lpstr>Adding OR comparison operators </vt:lpstr>
      <vt:lpstr>Adding a loop (To keep the script going) </vt:lpstr>
      <vt:lpstr>Adding a break out from the loop </vt:lpstr>
      <vt:lpstr>Adding a break out from the loop (another way) </vt:lpstr>
      <vt:lpstr>Using a ‘For’ loop to add simple dice dots </vt:lpstr>
      <vt:lpstr>Making our own functions (streamlining code) </vt:lpstr>
      <vt:lpstr>Making our own functions (streamlining code) </vt:lpstr>
      <vt:lpstr>Importing turtle graphics module to draw a dice </vt:lpstr>
      <vt:lpstr>The basic flow of our new code   </vt:lpstr>
      <vt:lpstr>Turtle graphics (start with a square for our dice) </vt:lpstr>
      <vt:lpstr>Create another object called window (or screen) </vt:lpstr>
      <vt:lpstr>Create another object called dot_drawer </vt:lpstr>
      <vt:lpstr>Rework our earlier dice_roll function  </vt:lpstr>
      <vt:lpstr>Fill in main while loop to continually check 3 possibilities(using if/elif/else)   </vt:lpstr>
      <vt:lpstr>Fill in main while loop to continually check 3 possibilities(using if/elif/else)   </vt:lpstr>
      <vt:lpstr>Complete Code   </vt:lpstr>
      <vt:lpstr>Where to from here? </vt:lpstr>
      <vt:lpstr>Glossary </vt:lpstr>
      <vt:lpstr>Thank you for coming to  Casey Tech School</vt:lpstr>
    </vt:vector>
  </TitlesOfParts>
  <Company>Chisholm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Silvester</dc:creator>
  <cp:lastModifiedBy>ibuild</cp:lastModifiedBy>
  <cp:revision>178</cp:revision>
  <cp:lastPrinted>2020-07-10T02:38:01Z</cp:lastPrinted>
  <dcterms:created xsi:type="dcterms:W3CDTF">2019-04-03T05:14:44Z</dcterms:created>
  <dcterms:modified xsi:type="dcterms:W3CDTF">2020-07-13T01:08:55Z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0x010100D13F29FEA7DE1246807D5A0CC486A30E</vt:lpwstr>
  </property>
  <property fmtid="{D5CDD505-2E9C-101B-9397-08002B2CF9AE}" pid="3" name="AuthorIds_UIVersion_1024">
    <vt:lpwstr>15</vt:lpwstr>
  </property>
</Properties>
</file>